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46" r:id="rId4"/>
    <p:sldId id="258" r:id="rId5"/>
    <p:sldId id="387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7" r:id="rId16"/>
    <p:sldId id="458" r:id="rId17"/>
    <p:sldId id="459" r:id="rId18"/>
    <p:sldId id="456" r:id="rId19"/>
    <p:sldId id="460" r:id="rId20"/>
    <p:sldId id="264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29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30" r:id="rId37"/>
    <p:sldId id="475" r:id="rId38"/>
    <p:sldId id="476" r:id="rId39"/>
    <p:sldId id="477" r:id="rId40"/>
    <p:sldId id="478" r:id="rId41"/>
    <p:sldId id="479" r:id="rId42"/>
    <p:sldId id="298" r:id="rId43"/>
    <p:sldId id="480" r:id="rId44"/>
    <p:sldId id="300" r:id="rId45"/>
    <p:sldId id="481" r:id="rId46"/>
    <p:sldId id="482" r:id="rId47"/>
    <p:sldId id="483" r:id="rId48"/>
    <p:sldId id="484" r:id="rId49"/>
    <p:sldId id="485" r:id="rId50"/>
    <p:sldId id="486" r:id="rId51"/>
    <p:sldId id="442" r:id="rId52"/>
    <p:sldId id="487" r:id="rId53"/>
    <p:sldId id="488" r:id="rId54"/>
    <p:sldId id="489" r:id="rId5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 varScale="1">
        <p:scale>
          <a:sx n="93" d="100"/>
          <a:sy n="93" d="100"/>
        </p:scale>
        <p:origin x="1368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43150"/>
            <a:ext cx="8305800" cy="19812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Parent Functions and Transformations</a:t>
            </a:r>
          </a:p>
          <a:p>
            <a:r>
              <a:rPr lang="en-US" sz="3500" dirty="0"/>
              <a:t>Unit 1 Lesson 5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3950"/>
            <a:ext cx="75438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4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Family - </a:t>
            </a:r>
            <a:r>
              <a:rPr lang="en-US" sz="2800" b="1" dirty="0">
                <a:ea typeface="MS Mincho"/>
                <a:cs typeface="Times New Roman"/>
              </a:rPr>
              <a:t>Reciprocal 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34000" y="1480459"/>
                <a:ext cx="4572000" cy="15764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</a:rPr>
                  <a:t>Rule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MS Mincho"/>
                        <a:cs typeface="Times New Roman"/>
                      </a:rPr>
                      <m:t>      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den>
                    </m:f>
                  </m:oMath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𝑫</m:t>
                      </m:r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=(−∞,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)∪(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,∞)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𝑹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=(−∞,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)∪(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,∞)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480459"/>
                <a:ext cx="4572000" cy="1576457"/>
              </a:xfrm>
              <a:prstGeom prst="rect">
                <a:avLst/>
              </a:prstGeom>
              <a:blipFill rotWithShape="1">
                <a:blip r:embed="rId3"/>
                <a:stretch>
                  <a:fillRect l="-266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74" y="1443688"/>
            <a:ext cx="3304826" cy="32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9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Family - </a:t>
            </a:r>
            <a:r>
              <a:rPr lang="en-US" sz="2800" b="1" dirty="0">
                <a:ea typeface="MS Mincho"/>
                <a:cs typeface="Times New Roman"/>
              </a:rPr>
              <a:t>Absolut Value 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43497" y="1480459"/>
                <a:ext cx="4572000" cy="22123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</a:rPr>
                  <a:t>Rule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MS Mincho"/>
                        <a:cs typeface="Times New Roman"/>
                      </a:rPr>
                      <m:t>   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≥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𝑫</m:t>
                      </m:r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=(−∞,∞)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𝑹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[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,∞)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97" y="1480459"/>
                <a:ext cx="4572000" cy="2212337"/>
              </a:xfrm>
              <a:prstGeom prst="rect">
                <a:avLst/>
              </a:prstGeom>
              <a:blipFill rotWithShape="1">
                <a:blip r:embed="rId3"/>
                <a:stretch>
                  <a:fillRect l="-2800" t="-2479" b="-6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80459"/>
            <a:ext cx="3276600" cy="31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Family - </a:t>
            </a:r>
            <a:r>
              <a:rPr lang="en-US" sz="2800" b="1" dirty="0">
                <a:ea typeface="MS Mincho"/>
                <a:cs typeface="Times New Roman"/>
              </a:rPr>
              <a:t>Greatest  Integer  Function 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43497" y="1480459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</a:rPr>
                  <a:t>Rule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𝑫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=(−∞,∞)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97" y="1480459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800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6" y="1480458"/>
            <a:ext cx="3132934" cy="3182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73623" y="2434566"/>
                <a:ext cx="26677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𝑹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b="1" dirty="0"/>
                  <a:t>All Integer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23" y="2434566"/>
                <a:ext cx="266778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366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429000" y="2800350"/>
            <a:ext cx="228600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bevel/>
            <a:headEnd type="oval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3119832" y="3071573"/>
            <a:ext cx="228600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bevel/>
            <a:headEnd type="oval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3657600" y="2495550"/>
            <a:ext cx="228600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bevel/>
            <a:headEnd type="oval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3886200" y="2190750"/>
            <a:ext cx="228600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bevel/>
            <a:headEnd type="oval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2891232" y="3333750"/>
            <a:ext cx="228600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bevel/>
            <a:headEnd type="oval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2590800" y="3638550"/>
            <a:ext cx="228600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bevel/>
            <a:headEnd type="oval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>
            <a:off x="2362200" y="3943350"/>
            <a:ext cx="228600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bevel/>
            <a:headEnd type="oval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2171700" y="4248150"/>
            <a:ext cx="228600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bevel/>
            <a:headEnd type="oval"/>
            <a:tailEnd type="none"/>
          </a:ln>
          <a:effectLst/>
        </p:spPr>
      </p:cxnSp>
      <p:sp>
        <p:nvSpPr>
          <p:cNvPr id="22" name="Flowchart: Connector 21"/>
          <p:cNvSpPr/>
          <p:nvPr/>
        </p:nvSpPr>
        <p:spPr>
          <a:xfrm>
            <a:off x="4114800" y="2163127"/>
            <a:ext cx="63500" cy="55245"/>
          </a:xfrm>
          <a:prstGeom prst="flowChartConnector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3854450" y="2467927"/>
            <a:ext cx="63500" cy="55245"/>
          </a:xfrm>
          <a:prstGeom prst="flowChartConnector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674730" y="2772727"/>
            <a:ext cx="63500" cy="55245"/>
          </a:xfrm>
          <a:prstGeom prst="flowChartConnector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377757" y="3043950"/>
            <a:ext cx="63500" cy="55245"/>
          </a:xfrm>
          <a:prstGeom prst="flowChartConnector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3114368" y="3333750"/>
            <a:ext cx="63500" cy="55245"/>
          </a:xfrm>
          <a:prstGeom prst="flowChartConnector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827732" y="3626588"/>
            <a:ext cx="63500" cy="55245"/>
          </a:xfrm>
          <a:prstGeom prst="flowChartConnector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2527300" y="3888105"/>
            <a:ext cx="63500" cy="55245"/>
          </a:xfrm>
          <a:prstGeom prst="flowChartConnector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2362200" y="4255393"/>
            <a:ext cx="63500" cy="55245"/>
          </a:xfrm>
          <a:prstGeom prst="flowChartConnector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9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354846"/>
            <a:ext cx="83820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3200" b="1" i="1" u="sng" dirty="0">
                <a:solidFill>
                  <a:srgbClr val="4F81BD"/>
                </a:solidFill>
                <a:ea typeface="MS Mincho"/>
                <a:cs typeface="Times New Roman"/>
              </a:rPr>
              <a:t>Transformations</a:t>
            </a:r>
            <a:endParaRPr lang="en-US" sz="2800" dirty="0">
              <a:ea typeface="MS Mincho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00209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change in the size or position of a figure or graph of the function is called a transformation.</a:t>
            </a:r>
          </a:p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r>
              <a:rPr lang="en-US" sz="2800" dirty="0">
                <a:ea typeface="MS Mincho"/>
                <a:cs typeface="Times New Roman"/>
              </a:rPr>
              <a:t>change only the position of the graph, leaving the size and shape unchanged.</a:t>
            </a:r>
          </a:p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Non rigid transformations </a:t>
            </a:r>
            <a:r>
              <a:rPr lang="en-US" sz="2800" dirty="0">
                <a:ea typeface="MS Mincho"/>
                <a:cs typeface="Times New Roman"/>
              </a:rPr>
              <a:t>distort the shape of the graph.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806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85750"/>
            <a:ext cx="351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95" y="1015852"/>
            <a:ext cx="3219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ea typeface="MS Mincho"/>
                <a:cs typeface="Times New Roman"/>
              </a:rPr>
              <a:t>Vertical Translations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279487"/>
                  </p:ext>
                </p:extLst>
              </p:nvPr>
            </p:nvGraphicFramePr>
            <p:xfrm>
              <a:off x="228601" y="1560866"/>
              <a:ext cx="8610599" cy="27104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241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𝑢𝑛𝑖𝑡𝑠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𝑢𝑝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𝑢𝑛𝑖𝑡𝑠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𝑑𝑜𝑤𝑛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)→(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279487"/>
                  </p:ext>
                </p:extLst>
              </p:nvPr>
            </p:nvGraphicFramePr>
            <p:xfrm>
              <a:off x="228601" y="1560866"/>
              <a:ext cx="8610599" cy="27163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24199"/>
                    <a:gridCol w="28956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5" t="-96104" r="-175781" b="-1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000" t="-96104" r="-89474" b="-1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 b="-112987"/>
                          </a:stretch>
                        </a:blipFill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5" t="-196104" r="-175781" b="-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000" t="-196104" r="-89474" b="-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196104" b="-129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309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85750"/>
            <a:ext cx="351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95" y="1015852"/>
            <a:ext cx="3628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  <a:ea typeface="MS Mincho"/>
                <a:cs typeface="Times New Roman"/>
              </a:rPr>
              <a:t>Horizontal Translations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029872"/>
                  </p:ext>
                </p:extLst>
              </p:nvPr>
            </p:nvGraphicFramePr>
            <p:xfrm>
              <a:off x="228601" y="1560866"/>
              <a:ext cx="8610599" cy="27104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241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𝑢𝑛𝑖𝑡𝑠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𝑟𝑖𝑔h𝑡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𝒃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𝑢𝑛𝑖𝑡𝑠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𝑙𝑒𝑓𝑡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)→(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029872"/>
                  </p:ext>
                </p:extLst>
              </p:nvPr>
            </p:nvGraphicFramePr>
            <p:xfrm>
              <a:off x="228601" y="1560866"/>
              <a:ext cx="8610599" cy="27163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24199"/>
                    <a:gridCol w="28956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5" t="-96104" r="-175781" b="-1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000" t="-96104" r="-89474" b="-1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 b="-112987"/>
                          </a:stretch>
                        </a:blipFill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5" t="-196104" r="-175781" b="-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000" t="-196104" r="-89474" b="-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196104" b="-129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091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85750"/>
            <a:ext cx="351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95" y="1015852"/>
            <a:ext cx="31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  <a:ea typeface="MS Mincho"/>
                <a:cs typeface="Times New Roman"/>
              </a:rPr>
              <a:t>Reflections in x-axes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058965"/>
                  </p:ext>
                </p:extLst>
              </p:nvPr>
            </p:nvGraphicFramePr>
            <p:xfrm>
              <a:off x="228601" y="1560866"/>
              <a:ext cx="8610599" cy="17728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3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𝑟𝑒𝑓𝑙𝑒𝑐𝑡𝑒𝑑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𝑖𝑛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𝑡h𝑒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𝒂𝒙𝒊𝒔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,−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058965"/>
                  </p:ext>
                </p:extLst>
              </p:nvPr>
            </p:nvGraphicFramePr>
            <p:xfrm>
              <a:off x="228601" y="1560866"/>
              <a:ext cx="8610599" cy="17787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399"/>
                    <a:gridCol w="32004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6" t="-96104" r="-205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190" t="-96104" r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853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85750"/>
            <a:ext cx="351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95" y="1015852"/>
            <a:ext cx="3281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ea typeface="MS Mincho"/>
                <a:cs typeface="Times New Roman"/>
              </a:rPr>
              <a:t>Reflections in  y-axes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6871228"/>
                  </p:ext>
                </p:extLst>
              </p:nvPr>
            </p:nvGraphicFramePr>
            <p:xfrm>
              <a:off x="228601" y="1560866"/>
              <a:ext cx="8610599" cy="17728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3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𝑟𝑒𝑓𝑙𝑒𝑐𝑡𝑒𝑑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𝑖𝑛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𝑡h𝑒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𝒂𝒙𝒊𝒔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6871228"/>
                  </p:ext>
                </p:extLst>
              </p:nvPr>
            </p:nvGraphicFramePr>
            <p:xfrm>
              <a:off x="228601" y="1560866"/>
              <a:ext cx="8610599" cy="17787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399"/>
                    <a:gridCol w="32004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6" t="-96104" r="-205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190" t="-96104" r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123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85750"/>
            <a:ext cx="4133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Non rigid transformations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358" y="808970"/>
            <a:ext cx="280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ea typeface="MS Mincho"/>
                <a:cs typeface="Times New Roman"/>
              </a:rPr>
              <a:t>Vertical </a:t>
            </a:r>
            <a:r>
              <a:rPr lang="en-US" sz="2800" dirty="0">
                <a:ea typeface="MS Mincho"/>
                <a:cs typeface="Times New Roman"/>
              </a:rPr>
              <a:t> </a:t>
            </a:r>
            <a:r>
              <a:rPr lang="en-US" sz="2800" b="1" i="1" dirty="0">
                <a:ea typeface="MS Mincho"/>
                <a:cs typeface="Times New Roman"/>
              </a:rPr>
              <a:t>Dilations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1095415"/>
                  </p:ext>
                </p:extLst>
              </p:nvPr>
            </p:nvGraphicFramePr>
            <p:xfrm>
              <a:off x="228601" y="1560866"/>
              <a:ext cx="8610599" cy="27104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71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𝒄𝒇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𝒄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&gt;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𝑒𝑥𝑝𝑎𝑛𝑑𝑒𝑑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𝑣𝑒𝑟𝑡𝑖𝑐𝑎𝑙𝑙𝑦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ZA" sz="2400" b="1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  <m:t>𝒄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𝒄𝒇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𝒄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𝑐𝑜𝑚𝑝𝑟𝑒𝑠𝑠𝑒𝑑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𝑣𝑒𝑟𝑡𝑖𝑐𝑎𝑙𝑙𝑦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ZA" sz="2400" b="1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  <m:t>𝒄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1095415"/>
                  </p:ext>
                </p:extLst>
              </p:nvPr>
            </p:nvGraphicFramePr>
            <p:xfrm>
              <a:off x="228601" y="1560866"/>
              <a:ext cx="8610599" cy="27104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71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95455" r="-190369" b="-101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7800" t="-95455" r="-85800" b="-101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706" t="-95455" r="-941" b="-101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195455" r="-190369" b="-1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7800" t="-195455" r="-85800" b="-1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706" t="-195455" r="-941" b="-1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1007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85750"/>
            <a:ext cx="4133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Non rigid transformations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358" y="808970"/>
            <a:ext cx="3213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ea typeface="MS Mincho"/>
                <a:cs typeface="Times New Roman"/>
              </a:rPr>
              <a:t>Horizontal </a:t>
            </a:r>
            <a:r>
              <a:rPr lang="en-US" sz="2800" dirty="0">
                <a:ea typeface="MS Mincho"/>
                <a:cs typeface="Times New Roman"/>
              </a:rPr>
              <a:t> </a:t>
            </a:r>
            <a:r>
              <a:rPr lang="en-US" sz="2800" b="1" i="1" dirty="0">
                <a:ea typeface="MS Mincho"/>
                <a:cs typeface="Times New Roman"/>
              </a:rPr>
              <a:t>Dilations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978528"/>
                  </p:ext>
                </p:extLst>
              </p:nvPr>
            </p:nvGraphicFramePr>
            <p:xfrm>
              <a:off x="228601" y="1560866"/>
              <a:ext cx="8610599" cy="27104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71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𝒅𝒙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𝒅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&gt;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𝑐𝑜𝑚𝑝𝑟𝑒𝑠𝑠𝑒𝑑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h𝑜𝑟𝑖𝑧𝑜𝑛𝑡𝑎𝑙𝑙𝑦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𝒅</m:t>
                                        </m:r>
                                      </m:den>
                                    </m:f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</a:rPr>
                                      <m:t>𝒅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𝒅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𝑒𝑥𝑝𝑎𝑛𝑑𝑒𝑑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h𝑜𝑟𝑖𝑧𝑜𝑛𝑡𝑎𝑙𝑙𝑦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𝒅</m:t>
                                        </m:r>
                                      </m:den>
                                    </m:f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978528"/>
                  </p:ext>
                </p:extLst>
              </p:nvPr>
            </p:nvGraphicFramePr>
            <p:xfrm>
              <a:off x="228601" y="1560866"/>
              <a:ext cx="8610599" cy="27163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71799"/>
                    <a:gridCol w="30480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5" t="-96104" r="-189938" b="-1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7600" t="-96104" r="-85000" b="-1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 b="-111688"/>
                          </a:stretch>
                        </a:blipFill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5" t="-196104" r="-189938" b="-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7600" t="-196104" r="-85000" b="-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196104" b="-116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9494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274"/>
            <a:ext cx="8077200" cy="407437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66750"/>
                <a:ext cx="8229600" cy="41120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600" b="1" dirty="0">
                    <a:solidFill>
                      <a:srgbClr val="0070C0"/>
                    </a:solidFill>
                  </a:rPr>
                  <a:t>Students will be able to:</a:t>
                </a:r>
              </a:p>
              <a:p>
                <a:pPr marL="0" indent="0" algn="ctr">
                  <a:buNone/>
                </a:pPr>
                <a:r>
                  <a:rPr lang="en-US" sz="2600" dirty="0"/>
                  <a:t>Identify the effect on the graph of replacing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00" dirty="0"/>
                  <a:t> by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𝒌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𝒌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𝒌</m:t>
                        </m:r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00" dirty="0"/>
                  <a:t>,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  <a:ea typeface="MS Mincho"/>
                            <a:cs typeface="Times New Roman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ea typeface="MS Mincho"/>
                            <a:cs typeface="Times New Roman"/>
                          </a:rPr>
                          <m:t>𝒌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0" indent="0" algn="ctr">
                  <a:buNone/>
                </a:pPr>
                <a:r>
                  <a:rPr lang="en-US" sz="2600" dirty="0"/>
                  <a:t>for specific values of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𝒌</m:t>
                    </m:r>
                  </m:oMath>
                </a14:m>
                <a:r>
                  <a:rPr lang="en-US" sz="2600" dirty="0"/>
                  <a:t> (both positive and negative); </a:t>
                </a:r>
              </a:p>
              <a:p>
                <a:pPr marL="0" indent="0" algn="ctr">
                  <a:buNone/>
                </a:pPr>
                <a:r>
                  <a:rPr lang="en-US" sz="2600" dirty="0"/>
                  <a:t>find the value of k given the graphs. </a:t>
                </a:r>
              </a:p>
              <a:p>
                <a:pPr marL="0" indent="0" algn="ctr">
                  <a:buNone/>
                </a:pPr>
                <a:endParaRPr lang="en-US" sz="26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600" dirty="0"/>
                  <a:t> </a:t>
                </a:r>
              </a:p>
              <a:p>
                <a:pPr marL="0" indent="0" algn="ctr">
                  <a:buNone/>
                </a:pPr>
                <a:endParaRPr lang="en-US" sz="2600" dirty="0"/>
              </a:p>
              <a:p>
                <a:pPr marL="0" indent="0" algn="ctr">
                  <a:buNone/>
                </a:pPr>
                <a:endParaRPr lang="en-US" sz="2600" dirty="0"/>
              </a:p>
              <a:p>
                <a:pPr marL="0" indent="0" algn="ctr">
                  <a:buNone/>
                </a:pPr>
                <a:endParaRPr lang="en-US" sz="26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66750"/>
                <a:ext cx="8229600" cy="4112079"/>
              </a:xfrm>
              <a:blipFill rotWithShape="1">
                <a:blip r:embed="rId2"/>
                <a:stretch>
                  <a:fillRect t="-1185" b="-3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5350"/>
            <a:ext cx="3344064" cy="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4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9251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=(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92514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510" t="-7792" r="-45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233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9251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=(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92514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510" t="-7792" r="-45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2114550"/>
                <a:ext cx="7970686" cy="1394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Parent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 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b="1" dirty="0"/>
                  <a:t>Transformation:   </a:t>
                </a:r>
                <a:r>
                  <a:rPr lang="en-US" sz="2800" dirty="0"/>
                  <a:t>Translation  1 unit right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14550"/>
                <a:ext cx="7970686" cy="1394741"/>
              </a:xfrm>
              <a:prstGeom prst="rect">
                <a:avLst/>
              </a:prstGeom>
              <a:blipFill rotWithShape="1">
                <a:blip r:embed="rId4"/>
                <a:stretch>
                  <a:fillRect l="-1607" t="-3057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83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11891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118913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865" t="-7792" r="-605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941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09671" cy="83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𝟓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09671" cy="839332"/>
              </a:xfrm>
              <a:prstGeom prst="rect">
                <a:avLst/>
              </a:prstGeom>
              <a:blipFill rotWithShape="1">
                <a:blip r:embed="rId3"/>
                <a:stretch>
                  <a:fillRect l="-4233" t="-4348" r="-132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2114550"/>
                <a:ext cx="797068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/>
                  <a:t>Parent :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800" b="1" dirty="0"/>
              </a:p>
              <a:p>
                <a:r>
                  <a:rPr lang="en-US" sz="2800" b="1" dirty="0"/>
                  <a:t>Transformation:   </a:t>
                </a:r>
                <a:r>
                  <a:rPr lang="en-US" sz="2800" dirty="0"/>
                  <a:t>Translation  5 units down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14550"/>
                <a:ext cx="7970686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60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396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412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4126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06" t="-10526" r="-481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02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412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4126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06" t="-10526" r="-481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2114550"/>
                <a:ext cx="797068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/>
                  <a:t>Parent :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ea typeface="MS Mincho"/>
                        <a:cs typeface="Times New Roman"/>
                      </a:rPr>
                      <m:t>   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𝒙</m:t>
                        </m:r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800" b="1" dirty="0"/>
              </a:p>
              <a:p>
                <a:r>
                  <a:rPr lang="en-US" sz="2800" b="1" dirty="0"/>
                  <a:t>Transformation:   </a:t>
                </a:r>
                <a:r>
                  <a:rPr lang="en-US" sz="2800" dirty="0"/>
                  <a:t>Reflection in x-axis</a:t>
                </a:r>
              </a:p>
              <a:p>
                <a:r>
                  <a:rPr lang="en-US" sz="2800" dirty="0"/>
                  <a:t>                                Translation 4 units left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14550"/>
                <a:ext cx="7970686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607" t="-2446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55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0325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03258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796" t="-7792" r="-557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04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0325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03258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796" t="-7792" r="-557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0307" y="2114550"/>
                <a:ext cx="8515093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/>
                  <a:t>Parent :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800" b="1" dirty="0"/>
              </a:p>
              <a:p>
                <a:r>
                  <a:rPr lang="en-US" sz="2800" b="1" dirty="0"/>
                  <a:t>Transformation: </a:t>
                </a:r>
                <a:r>
                  <a:rPr lang="en-US" sz="2800" dirty="0"/>
                  <a:t>Expand vertically by a factor of 3</a:t>
                </a:r>
              </a:p>
              <a:p>
                <a:r>
                  <a:rPr lang="en-US" sz="2800" dirty="0"/>
                  <a:t>                              Translation  7 units up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7" y="2114550"/>
                <a:ext cx="8515093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503" t="-2446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64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984714"/>
            <a:ext cx="77321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Quadratic </a:t>
            </a:r>
            <a:r>
              <a:rPr lang="en-US" sz="2800" dirty="0">
                <a:solidFill>
                  <a:prstClr val="black"/>
                </a:solidFill>
                <a:ea typeface="MS Mincho"/>
                <a:cs typeface="Times New Roman"/>
              </a:rPr>
              <a:t>-</a:t>
            </a: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 expanded horizontally by a factor of 2,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translated 7 units up.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20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984714"/>
            <a:ext cx="77321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Quadratic </a:t>
            </a:r>
            <a:r>
              <a:rPr lang="en-US" sz="2800" dirty="0">
                <a:solidFill>
                  <a:prstClr val="black"/>
                </a:solidFill>
                <a:ea typeface="MS Mincho"/>
                <a:cs typeface="Times New Roman"/>
              </a:rPr>
              <a:t>-</a:t>
            </a: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 expanded horizontally by a factor of 2,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translated 7 units up. 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3333750"/>
                <a:ext cx="273587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33750"/>
                <a:ext cx="2735877" cy="898964"/>
              </a:xfrm>
              <a:prstGeom prst="rect">
                <a:avLst/>
              </a:prstGeom>
              <a:blipFill rotWithShape="1">
                <a:blip r:embed="rId5"/>
                <a:stretch>
                  <a:fillRect r="-5345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85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274"/>
            <a:ext cx="8077200" cy="407437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112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70C0"/>
                </a:solidFill>
              </a:rPr>
              <a:t>Key Vocabulary:</a:t>
            </a:r>
          </a:p>
          <a:p>
            <a:pPr marL="0" indent="0" algn="ctr">
              <a:buNone/>
            </a:pPr>
            <a:r>
              <a:rPr lang="en-US" sz="2600" dirty="0"/>
              <a:t>Parent function</a:t>
            </a:r>
          </a:p>
          <a:p>
            <a:pPr marL="0" indent="0" algn="ctr">
              <a:buNone/>
            </a:pPr>
            <a:r>
              <a:rPr lang="en-US" sz="2600" dirty="0"/>
              <a:t>Transformation</a:t>
            </a:r>
          </a:p>
          <a:p>
            <a:pPr marL="0" indent="0" algn="ctr">
              <a:buNone/>
            </a:pPr>
            <a:r>
              <a:rPr lang="en-US" sz="2600" dirty="0"/>
              <a:t>Translation</a:t>
            </a:r>
          </a:p>
          <a:p>
            <a:pPr marL="0" indent="0" algn="ctr">
              <a:buNone/>
            </a:pPr>
            <a:r>
              <a:rPr lang="en-US" sz="2600" dirty="0"/>
              <a:t>Dilation</a:t>
            </a: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600" dirty="0"/>
              <a:t> 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5350"/>
            <a:ext cx="3344064" cy="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86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2033253"/>
                <a:ext cx="495571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>
                    <a:ea typeface="MS Mincho"/>
                    <a:cs typeface="Times New Roman"/>
                  </a:rPr>
                  <a:t>Cubic - reflected over the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axis </a:t>
                </a:r>
              </a:p>
              <a:p>
                <a:pPr lvl="0"/>
                <a:r>
                  <a:rPr lang="en-US" sz="2800" b="1" dirty="0">
                    <a:ea typeface="MS Mincho"/>
                    <a:cs typeface="Times New Roman"/>
                  </a:rPr>
                  <a:t>and translated 9 units down. 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3253"/>
                <a:ext cx="4955716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586" t="-5769" r="-320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260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1984714"/>
                <a:ext cx="495571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Cubic - reflected over the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 axis </a:t>
                </a:r>
              </a:p>
              <a:p>
                <a:pPr lvl="0"/>
                <a:r>
                  <a:rPr lang="en-US" sz="28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and translated 9 units down. 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4714"/>
                <a:ext cx="4955716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586" t="-5769" r="-320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3333750"/>
                <a:ext cx="272895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sSup>
                        <m:sSup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33750"/>
                <a:ext cx="2728952" cy="532966"/>
              </a:xfrm>
              <a:prstGeom prst="rect">
                <a:avLst/>
              </a:prstGeom>
              <a:blipFill rotWithShape="1">
                <a:blip r:embed="rId5"/>
                <a:stretch>
                  <a:fillRect t="-8046" r="-535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823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33253"/>
            <a:ext cx="59141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ea typeface="MS Mincho"/>
                <a:cs typeface="Times New Roman"/>
              </a:rPr>
              <a:t>Absolute value - translated 3 units up, </a:t>
            </a:r>
          </a:p>
          <a:p>
            <a:pPr lvl="0"/>
            <a:r>
              <a:rPr lang="en-US" sz="2800" b="1" dirty="0">
                <a:ea typeface="MS Mincho"/>
                <a:cs typeface="Times New Roman"/>
              </a:rPr>
              <a:t>translated 8 units’ right.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5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50944"/>
            <a:ext cx="59141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Absolute value - translated 3 units up,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translated 8 units right.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3333750"/>
                <a:ext cx="31585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𝒙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−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𝟖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+</m:t>
                      </m:r>
                      <m:r>
                        <a:rPr lang="en-US" sz="28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33750"/>
                <a:ext cx="3158557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463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525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33253"/>
            <a:ext cx="502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ea typeface="MS Mincho"/>
                <a:cs typeface="Times New Roman"/>
              </a:rPr>
              <a:t>Reciprocal - translated 1 unit up.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14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50944"/>
            <a:ext cx="502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Reciprocal - translated 1 unit up.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0600" y="2882857"/>
                <a:ext cx="229729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82857"/>
                <a:ext cx="2297296" cy="901785"/>
              </a:xfrm>
              <a:prstGeom prst="rect">
                <a:avLst/>
              </a:prstGeom>
              <a:blipFill rotWithShape="1">
                <a:blip r:embed="rId4"/>
                <a:stretch>
                  <a:fillRect r="-6649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95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302584"/>
                <a:ext cx="314707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02584"/>
                <a:ext cx="3147079" cy="470000"/>
              </a:xfrm>
              <a:prstGeom prst="rect">
                <a:avLst/>
              </a:prstGeom>
              <a:blipFill rotWithShape="1">
                <a:blip r:embed="rId3"/>
                <a:stretch>
                  <a:fillRect t="-7792" r="-348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84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294250"/>
                <a:ext cx="314707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4250"/>
                <a:ext cx="3147079" cy="470000"/>
              </a:xfrm>
              <a:prstGeom prst="rect">
                <a:avLst/>
              </a:prstGeom>
              <a:blipFill rotWithShape="1">
                <a:blip r:embed="rId3"/>
                <a:stretch>
                  <a:fillRect t="-7792" r="-348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972" y="1764250"/>
                <a:ext cx="314707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1764250"/>
                <a:ext cx="3147079" cy="47000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348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747977" y="1999250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08591" y="2234250"/>
            <a:ext cx="2232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a typeface="Times New Roman"/>
              </a:rPr>
              <a:t>Parent function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05600" y="2222618"/>
                <a:ext cx="158562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00" y="2222618"/>
                <a:ext cx="1585627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769" t="-7792" r="-730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258533" y="2465082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58972" y="2800350"/>
            <a:ext cx="5179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Transformation:</a:t>
            </a:r>
          </a:p>
          <a:p>
            <a:r>
              <a:rPr lang="en-US" sz="2400" dirty="0"/>
              <a:t>Compressed horizontally by a factor of 2</a:t>
            </a:r>
          </a:p>
          <a:p>
            <a:r>
              <a:rPr lang="en-US" sz="2400" dirty="0"/>
              <a:t>Translated   2 units down</a:t>
            </a:r>
          </a:p>
          <a:p>
            <a:r>
              <a:rPr lang="en-US" sz="2400" dirty="0"/>
              <a:t>Translated  3 units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104" y="4398024"/>
                <a:ext cx="20056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𝑫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−∞,∞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4" y="4398024"/>
                <a:ext cx="2005677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577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92530" y="4414048"/>
                <a:ext cx="1912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𝑹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,∞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0" y="4414048"/>
                <a:ext cx="191270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636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90" y="1430823"/>
            <a:ext cx="3263705" cy="29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8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448" y="1248624"/>
                <a:ext cx="2761975" cy="512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e>
                      </m:ra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8" y="1248624"/>
                <a:ext cx="2761975" cy="512704"/>
              </a:xfrm>
              <a:prstGeom prst="rect">
                <a:avLst/>
              </a:prstGeom>
              <a:blipFill rotWithShape="1">
                <a:blip r:embed="rId3"/>
                <a:stretch>
                  <a:fillRect r="-4415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975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294250"/>
                <a:ext cx="2761975" cy="512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e>
                      </m:ra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4250"/>
                <a:ext cx="2761975" cy="512704"/>
              </a:xfrm>
              <a:prstGeom prst="rect">
                <a:avLst/>
              </a:prstGeom>
              <a:blipFill rotWithShape="1">
                <a:blip r:embed="rId3"/>
                <a:stretch>
                  <a:fillRect r="-4194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972" y="1764250"/>
                <a:ext cx="2761975" cy="512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e>
                      </m:ra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1764250"/>
                <a:ext cx="2761975" cy="512704"/>
              </a:xfrm>
              <a:prstGeom prst="rect">
                <a:avLst/>
              </a:prstGeom>
              <a:blipFill rotWithShape="1">
                <a:blip r:embed="rId4"/>
                <a:stretch>
                  <a:fillRect r="-4415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747977" y="1999250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08591" y="2234250"/>
            <a:ext cx="2232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a typeface="Times New Roman"/>
              </a:rPr>
              <a:t>Parent function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05600" y="2222618"/>
                <a:ext cx="1640321" cy="468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00" y="2222618"/>
                <a:ext cx="1640321" cy="468462"/>
              </a:xfrm>
              <a:prstGeom prst="rect">
                <a:avLst/>
              </a:prstGeom>
              <a:blipFill rotWithShape="1">
                <a:blip r:embed="rId5"/>
                <a:stretch>
                  <a:fillRect l="-743" t="-9211" r="-706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529989" y="2465082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546295" y="280035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Transformation: </a:t>
            </a:r>
          </a:p>
          <a:p>
            <a:r>
              <a:rPr lang="en-US" sz="2400" dirty="0"/>
              <a:t>Translated   3 units up</a:t>
            </a:r>
          </a:p>
          <a:p>
            <a:r>
              <a:rPr lang="en-US" sz="2400" dirty="0"/>
              <a:t>Translated  5 units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104" y="4398024"/>
                <a:ext cx="1679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𝑫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=[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𝟓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.∞)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4" y="4398024"/>
                <a:ext cx="1679691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727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92530" y="4414048"/>
                <a:ext cx="16834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𝑹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,∞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0" y="4414048"/>
                <a:ext cx="1683474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72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02585"/>
            <a:ext cx="3652547" cy="33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7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354846"/>
            <a:ext cx="8382000" cy="410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3200" b="1" dirty="0">
                <a:ea typeface="Times New Roman"/>
                <a:cs typeface="Calibri"/>
              </a:rPr>
              <a:t>A family of functions</a:t>
            </a:r>
            <a:r>
              <a:rPr lang="en-US" sz="3200" dirty="0">
                <a:ea typeface="Times New Roman"/>
                <a:cs typeface="Calibri"/>
              </a:rPr>
              <a:t> is a group of functions with graphs that display one or more similar characteristics. </a:t>
            </a:r>
            <a:endParaRPr lang="en-US" sz="3200" dirty="0"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3200" b="1" dirty="0">
                <a:ea typeface="Times New Roman"/>
                <a:cs typeface="Calibri"/>
              </a:rPr>
              <a:t>The Parent Function </a:t>
            </a:r>
            <a:r>
              <a:rPr lang="en-US" sz="3200" dirty="0">
                <a:ea typeface="Times New Roman"/>
                <a:cs typeface="Calibri"/>
              </a:rPr>
              <a:t>is the simplest function with the defining characteristics of the family.  Functions in the same family are transformations of their parent functions.</a:t>
            </a:r>
            <a:endParaRPr lang="en-US" sz="3200" dirty="0"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30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3676" y="1302585"/>
                <a:ext cx="29838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76" y="1302585"/>
                <a:ext cx="298389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38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50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294250"/>
                <a:ext cx="29838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4250"/>
                <a:ext cx="298389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38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972" y="1764250"/>
                <a:ext cx="29838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1764250"/>
                <a:ext cx="298389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8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747977" y="1999250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08591" y="2234250"/>
            <a:ext cx="2232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a typeface="Times New Roman"/>
              </a:rPr>
              <a:t>Parent function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05600" y="2222618"/>
                <a:ext cx="1633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00" y="2222618"/>
                <a:ext cx="163301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46" t="-10667" r="-709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529989" y="2465082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57200" y="2695915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Transformation: </a:t>
            </a:r>
          </a:p>
          <a:p>
            <a:r>
              <a:rPr lang="en-US" sz="2400" dirty="0"/>
              <a:t>Reflected in the x axis </a:t>
            </a:r>
          </a:p>
          <a:p>
            <a:r>
              <a:rPr lang="en-US" sz="2400" dirty="0"/>
              <a:t>Translated  1 unit down</a:t>
            </a:r>
          </a:p>
          <a:p>
            <a:r>
              <a:rPr lang="en-US" sz="2400" dirty="0"/>
              <a:t>Translated  4 units 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200" y="4398023"/>
                <a:ext cx="2006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𝑫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=(−∞.∞)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98023"/>
                <a:ext cx="2006703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577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86917" y="4398317"/>
                <a:ext cx="21221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𝑹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=(−∞,−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17" y="4398317"/>
                <a:ext cx="2122119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546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51" y="1361946"/>
            <a:ext cx="3480258" cy="32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48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</a:rPr>
              <a:t>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972" y="438150"/>
                <a:ext cx="8048847" cy="2867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u="sng" dirty="0">
                    <a:solidFill>
                      <a:srgbClr val="4F81BD"/>
                    </a:solidFill>
                    <a:ea typeface="MS Mincho"/>
                    <a:cs typeface="Times New Roman"/>
                  </a:rPr>
                  <a:t>Transformations with Absolute Value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𝒇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(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 This transformation reflects any portion of the graph of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that is below the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-axis so that it is above the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-axis.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438150"/>
                <a:ext cx="8048847" cy="2867003"/>
              </a:xfrm>
              <a:prstGeom prst="rect">
                <a:avLst/>
              </a:prstGeom>
              <a:blipFill rotWithShape="1">
                <a:blip r:embed="rId2"/>
                <a:stretch>
                  <a:fillRect l="-1514" t="-1277" r="-1514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4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</a:rPr>
              <a:t>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972" y="438150"/>
                <a:ext cx="8048847" cy="339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u="sng" dirty="0">
                    <a:solidFill>
                      <a:srgbClr val="4F81BD"/>
                    </a:solidFill>
                    <a:ea typeface="MS Mincho"/>
                    <a:cs typeface="Times New Roman"/>
                  </a:rPr>
                  <a:t>Transformations with Absolute Value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This transformation results, in the portion of the graph of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that is to the left of the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𝒚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-axis, being replaced by a reflection of the portion to the right of the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𝒚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-axis.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438150"/>
                <a:ext cx="8048847" cy="3392724"/>
              </a:xfrm>
              <a:prstGeom prst="rect">
                <a:avLst/>
              </a:prstGeom>
              <a:blipFill rotWithShape="1">
                <a:blip r:embed="rId2"/>
                <a:stretch>
                  <a:fillRect l="-1514" t="-1079" b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435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79649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198" y="1279649"/>
                <a:ext cx="609038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𝐆𝐫𝐚𝐩𝐡</m:t>
                      </m:r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8" y="1279649"/>
                <a:ext cx="6090385" cy="509178"/>
              </a:xfrm>
              <a:prstGeom prst="rect">
                <a:avLst/>
              </a:prstGeom>
              <a:blipFill rotWithShape="1">
                <a:blip r:embed="rId2"/>
                <a:stretch>
                  <a:fillRect t="-3614" r="-1502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961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576" y="1278804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6457" y="1255047"/>
                <a:ext cx="609038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𝐆𝐫𝐚𝐩𝐡</m:t>
                      </m:r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7" y="1255047"/>
                <a:ext cx="6090385" cy="509178"/>
              </a:xfrm>
              <a:prstGeom prst="rect">
                <a:avLst/>
              </a:prstGeom>
              <a:blipFill rotWithShape="1">
                <a:blip r:embed="rId2"/>
                <a:stretch>
                  <a:fillRect t="-3614" r="-1500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8234" y="1769943"/>
                <a:ext cx="231396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4" y="1769943"/>
                <a:ext cx="2313967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528" t="-7792" r="-5013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087134" y="2004943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160EB2"/>
            </a:solidFill>
            <a:prstDash val="solid"/>
            <a:bevel/>
            <a:headEnd type="none"/>
            <a:tailEnd type="stealth"/>
          </a:ln>
          <a:effectLst/>
        </p:spPr>
      </p:cxn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10" y="1786335"/>
            <a:ext cx="3124200" cy="284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1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576" y="1278804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6457" y="1255047"/>
                <a:ext cx="609038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𝐆𝐫𝐚𝐩𝐡</m:t>
                      </m:r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7" y="1255047"/>
                <a:ext cx="6090385" cy="509178"/>
              </a:xfrm>
              <a:prstGeom prst="rect">
                <a:avLst/>
              </a:prstGeom>
              <a:blipFill rotWithShape="1">
                <a:blip r:embed="rId2"/>
                <a:stretch>
                  <a:fillRect t="-3614" r="-1500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8234" y="1769943"/>
                <a:ext cx="252960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4" y="1769943"/>
                <a:ext cx="2529603" cy="509178"/>
              </a:xfrm>
              <a:prstGeom prst="rect">
                <a:avLst/>
              </a:prstGeom>
              <a:blipFill rotWithShape="1">
                <a:blip r:embed="rId4"/>
                <a:stretch>
                  <a:fillRect t="-3571" r="-4578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197837" y="2030554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bevel/>
            <a:headEnd type="none"/>
            <a:tailEnd type="stealth"/>
          </a:ln>
          <a:effectLst/>
        </p:spPr>
      </p:cxn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4" y="1772446"/>
            <a:ext cx="2790825" cy="26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02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79649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691" y="1092610"/>
                <a:ext cx="5490990" cy="835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𝐆𝐫𝐚𝐩𝐡</m:t>
                      </m:r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91" y="1092610"/>
                <a:ext cx="5490990" cy="835742"/>
              </a:xfrm>
              <a:prstGeom prst="rect">
                <a:avLst/>
              </a:prstGeom>
              <a:blipFill rotWithShape="1">
                <a:blip r:embed="rId2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53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576" y="127880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964" y="1091765"/>
                <a:ext cx="5490990" cy="835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𝐆𝐫𝐚𝐩𝐡</m:t>
                      </m:r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4" y="1091765"/>
                <a:ext cx="5490990" cy="835742"/>
              </a:xfrm>
              <a:prstGeom prst="rect">
                <a:avLst/>
              </a:prstGeom>
              <a:blipFill rotWithShape="1">
                <a:blip r:embed="rId2"/>
                <a:stretch>
                  <a:fillRect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3964" y="1927507"/>
                <a:ext cx="198862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4" y="1927507"/>
                <a:ext cx="1988621" cy="786177"/>
              </a:xfrm>
              <a:prstGeom prst="rect">
                <a:avLst/>
              </a:prstGeom>
              <a:blipFill rotWithShape="1">
                <a:blip r:embed="rId4"/>
                <a:stretch>
                  <a:fillRect r="-5828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971800" y="2320595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160EB2"/>
            </a:solidFill>
            <a:prstDash val="solid"/>
            <a:bevel/>
            <a:headEnd type="none"/>
            <a:tailEnd type="stealth"/>
          </a:ln>
          <a:effectLst/>
        </p:spPr>
      </p:cxn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26177"/>
            <a:ext cx="2807970" cy="26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21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576" y="127880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964" y="1091765"/>
                <a:ext cx="5490990" cy="835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𝐆𝐫𝐚𝐩𝐡</m:t>
                      </m:r>
                      <m:r>
                        <a:rPr lang="en-US" sz="2400" b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4" y="1091765"/>
                <a:ext cx="5490990" cy="835742"/>
              </a:xfrm>
              <a:prstGeom prst="rect">
                <a:avLst/>
              </a:prstGeom>
              <a:blipFill rotWithShape="1">
                <a:blip r:embed="rId2"/>
                <a:stretch>
                  <a:fillRect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" y="1902724"/>
                <a:ext cx="2204258" cy="835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2724"/>
                <a:ext cx="2204258" cy="835742"/>
              </a:xfrm>
              <a:prstGeom prst="rect">
                <a:avLst/>
              </a:prstGeom>
              <a:blipFill rotWithShape="1">
                <a:blip r:embed="rId4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971800" y="2320595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bevel/>
            <a:headEnd type="none"/>
            <a:tailEnd type="stealth"/>
          </a:ln>
          <a:effectLst/>
        </p:spPr>
      </p:cxn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2724"/>
            <a:ext cx="2877185" cy="26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a typeface="MS Mincho"/>
                <a:cs typeface="Times New Roman"/>
              </a:rPr>
              <a:t>Family - Constant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Graph: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28750"/>
            <a:ext cx="3505200" cy="3416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/>
                  <a:t>Rule</a:t>
                </a:r>
                <a:r>
                  <a:rPr lang="en-US" sz="2800" dirty="0"/>
                  <a:t>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Domain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(−∞,∞)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Range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MS Mincho"/>
                        <a:cs typeface="Times New Roman"/>
                      </a:rPr>
                      <m:t>[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ea typeface="MS Mincho"/>
                        <a:cs typeface="Times New Roman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8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233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</a:rPr>
              <a:t>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962150"/>
            <a:ext cx="80488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4F81BD"/>
                </a:solidFill>
                <a:ea typeface="MS Mincho"/>
                <a:cs typeface="Times New Roman"/>
              </a:rPr>
              <a:t>Graph a Piecewise-Defined Function</a:t>
            </a:r>
            <a:endParaRPr lang="en-US" sz="2800" dirty="0">
              <a:ea typeface="MS Mincho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53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5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piecewise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804" y="1227979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3426" y="819150"/>
                <a:ext cx="4767524" cy="1279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   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≤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≥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26" y="819150"/>
                <a:ext cx="4767524" cy="1279325"/>
              </a:xfrm>
              <a:prstGeom prst="rect">
                <a:avLst/>
              </a:prstGeom>
              <a:blipFill rotWithShape="1">
                <a:blip r:embed="rId2"/>
                <a:stretch>
                  <a:fillRect r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12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5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piecewise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804" y="1227979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3426" y="819150"/>
                <a:ext cx="4767524" cy="1279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   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≤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≥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26" y="819150"/>
                <a:ext cx="4767524" cy="1279325"/>
              </a:xfrm>
              <a:prstGeom prst="rect">
                <a:avLst/>
              </a:prstGeom>
              <a:blipFill rotWithShape="1">
                <a:blip r:embed="rId2"/>
                <a:stretch>
                  <a:fillRect r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72" y="2098475"/>
            <a:ext cx="3404727" cy="28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90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5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piecewise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804" y="1227979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3426" y="819150"/>
                <a:ext cx="5139292" cy="1319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        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≤−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effectLst/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≥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26" y="819150"/>
                <a:ext cx="5139292" cy="1319720"/>
              </a:xfrm>
              <a:prstGeom prst="rect">
                <a:avLst/>
              </a:prstGeom>
              <a:blipFill rotWithShape="1">
                <a:blip r:embed="rId2"/>
                <a:stretch>
                  <a:fillRect r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440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5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Graph each piecewise function. 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804" y="1227979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3426" y="819150"/>
                <a:ext cx="5139292" cy="1319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        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≤−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effectLst/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            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   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𝒊𝒇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≥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26" y="819150"/>
                <a:ext cx="5139292" cy="1319720"/>
              </a:xfrm>
              <a:prstGeom prst="rect">
                <a:avLst/>
              </a:prstGeom>
              <a:blipFill rotWithShape="1">
                <a:blip r:embed="rId2"/>
                <a:stretch>
                  <a:fillRect r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58" y="2050658"/>
            <a:ext cx="3505200" cy="29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a typeface="MS Mincho"/>
                <a:cs typeface="Times New Roman"/>
              </a:rPr>
              <a:t>Family - Linear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/>
                  <a:t>Rule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MS Mincho"/>
                        <a:cs typeface="Times New Roman"/>
                      </a:rPr>
                      <m:t>     </m:t>
                    </m:r>
                    <m:r>
                      <a:rPr lang="en-US" sz="2800" b="1" i="1" smtClean="0"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/>
                  <a:t>Domain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(−∞,∞)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Range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−∞,∞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8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04" y="1356032"/>
            <a:ext cx="3567096" cy="33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0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a typeface="MS Mincho"/>
                <a:cs typeface="Times New Roman"/>
              </a:rPr>
              <a:t>Family - Quadratic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/>
                  <a:t>Rule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    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r>
                  <a:rPr lang="en-US" sz="2800" b="1" dirty="0"/>
                  <a:t>Domain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(−∞,∞)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Range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 =</m:t>
                    </m:r>
                    <m:r>
                      <a:rPr lang="en-US" sz="2800" b="1" i="1" smtClean="0">
                        <a:latin typeface="Cambria Math"/>
                      </a:rPr>
                      <m:t>[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</a:rPr>
                      <m:t>,∞)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800" t="-307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25727"/>
            <a:ext cx="3505200" cy="35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1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Family - </a:t>
            </a:r>
            <a:r>
              <a:rPr lang="en-US" sz="2800" b="1" dirty="0">
                <a:ea typeface="MS Mincho"/>
                <a:cs typeface="Times New Roman"/>
              </a:rPr>
              <a:t>Cubic 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</a:rPr>
                  <a:t>Rule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MS Mincho"/>
                        <a:cs typeface="Times New Roman"/>
                      </a:rPr>
                      <m:t>     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r>
                  <a:rPr lang="en-US" sz="2800" b="1" dirty="0">
                    <a:solidFill>
                      <a:prstClr val="black"/>
                    </a:solidFill>
                  </a:rPr>
                  <a:t>Domain</a:t>
                </a:r>
                <a:r>
                  <a:rPr lang="en-US" sz="28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 (−∞,∞)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b="1" dirty="0">
                    <a:solidFill>
                      <a:prstClr val="black"/>
                    </a:solidFill>
                  </a:rPr>
                  <a:t>Range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prstClr val="black"/>
                        </a:solidFill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,∞</m:t>
                        </m:r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800" t="-307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26" y="1510004"/>
            <a:ext cx="3428874" cy="33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Family - </a:t>
            </a:r>
            <a:r>
              <a:rPr lang="en-US" sz="2800" b="1" dirty="0">
                <a:ea typeface="MS Mincho"/>
                <a:cs typeface="Times New Roman"/>
              </a:rPr>
              <a:t>Square Root 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</a:rPr>
                  <a:t>Rule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MS Mincho"/>
                        <a:cs typeface="Times New Roman"/>
                      </a:rPr>
                      <m:t>      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rad>
                  </m:oMath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r>
                  <a:rPr lang="en-US" sz="2800" b="1" dirty="0">
                    <a:solidFill>
                      <a:prstClr val="black"/>
                    </a:solidFill>
                  </a:rPr>
                  <a:t>Domain</a:t>
                </a:r>
                <a:r>
                  <a:rPr lang="en-US" sz="28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[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,∞)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b="1" dirty="0">
                    <a:solidFill>
                      <a:prstClr val="black"/>
                    </a:solidFill>
                  </a:rPr>
                  <a:t>Range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prstClr val="black"/>
                        </a:solidFill>
                        <a:latin typeface="Cambria Math"/>
                      </a:rPr>
                      <m:t> 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</a:rPr>
                      <m:t>,∞)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800" t="-350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6" y="1519198"/>
            <a:ext cx="3489124" cy="33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2003</Words>
  <Application>Microsoft Office PowerPoint</Application>
  <PresentationFormat>On-screen Show (16:9)</PresentationFormat>
  <Paragraphs>347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MS Mincho</vt:lpstr>
      <vt:lpstr>Arial</vt:lpstr>
      <vt:lpstr>Calibri</vt:lpstr>
      <vt:lpstr>Cambria</vt:lpstr>
      <vt:lpstr>Cambria Math</vt:lpstr>
      <vt:lpstr>Times New Roman</vt:lpstr>
      <vt:lpstr>Office Theme</vt:lpstr>
      <vt:lpstr>PowerPoint Presentation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Parent Functions and Transformations</vt:lpstr>
      <vt:lpstr>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Tracy Nicol</cp:lastModifiedBy>
  <cp:revision>181</cp:revision>
  <dcterms:created xsi:type="dcterms:W3CDTF">2006-08-16T00:00:00Z</dcterms:created>
  <dcterms:modified xsi:type="dcterms:W3CDTF">2024-11-08T09:21:11Z</dcterms:modified>
</cp:coreProperties>
</file>