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516" r:id="rId4"/>
    <p:sldId id="258" r:id="rId5"/>
    <p:sldId id="517" r:id="rId6"/>
    <p:sldId id="264" r:id="rId7"/>
    <p:sldId id="518" r:id="rId8"/>
    <p:sldId id="519" r:id="rId9"/>
    <p:sldId id="520" r:id="rId10"/>
    <p:sldId id="297" r:id="rId11"/>
    <p:sldId id="521" r:id="rId12"/>
    <p:sldId id="468" r:id="rId13"/>
    <p:sldId id="522" r:id="rId14"/>
    <p:sldId id="523" r:id="rId15"/>
    <p:sldId id="524" r:id="rId16"/>
    <p:sldId id="298" r:id="rId17"/>
    <p:sldId id="525" r:id="rId18"/>
    <p:sldId id="526" r:id="rId19"/>
    <p:sldId id="300" r:id="rId20"/>
    <p:sldId id="527" r:id="rId21"/>
    <p:sldId id="528" r:id="rId22"/>
    <p:sldId id="529" r:id="rId23"/>
    <p:sldId id="531" r:id="rId24"/>
    <p:sldId id="532" r:id="rId25"/>
    <p:sldId id="533" r:id="rId26"/>
    <p:sldId id="534" r:id="rId27"/>
    <p:sldId id="535" r:id="rId28"/>
    <p:sldId id="536" r:id="rId29"/>
    <p:sldId id="513" r:id="rId30"/>
    <p:sldId id="537" r:id="rId31"/>
    <p:sldId id="538" r:id="rId32"/>
    <p:sldId id="539" r:id="rId33"/>
    <p:sldId id="540" r:id="rId34"/>
    <p:sldId id="541" r:id="rId3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3" autoAdjust="0"/>
    <p:restoredTop sz="94660"/>
  </p:normalViewPr>
  <p:slideViewPr>
    <p:cSldViewPr>
      <p:cViewPr>
        <p:scale>
          <a:sx n="90" d="100"/>
          <a:sy n="90" d="100"/>
        </p:scale>
        <p:origin x="-105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EDDC1-AC57-4F39-AFEE-666F378455CC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09B0-C134-48BB-8BD0-83B4DC47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B09B0-C134-48BB-8BD0-83B4DC4798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0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7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3.png"/><Relationship Id="rId7" Type="http://schemas.openxmlformats.org/officeDocument/2006/relationships/image" Target="../media/image6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7.png"/><Relationship Id="rId9" Type="http://schemas.openxmlformats.org/officeDocument/2006/relationships/image" Target="../media/image6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3.png"/><Relationship Id="rId7" Type="http://schemas.openxmlformats.org/officeDocument/2006/relationships/image" Target="../media/image70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4.png"/><Relationship Id="rId4" Type="http://schemas.openxmlformats.org/officeDocument/2006/relationships/image" Target="../media/image7.png"/><Relationship Id="rId9" Type="http://schemas.openxmlformats.org/officeDocument/2006/relationships/image" Target="../media/image7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3.png"/><Relationship Id="rId7" Type="http://schemas.openxmlformats.org/officeDocument/2006/relationships/image" Target="../media/image7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.png"/><Relationship Id="rId9" Type="http://schemas.openxmlformats.org/officeDocument/2006/relationships/image" Target="../media/image7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3.png"/><Relationship Id="rId7" Type="http://schemas.openxmlformats.org/officeDocument/2006/relationships/image" Target="../media/image8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74.png"/><Relationship Id="rId4" Type="http://schemas.openxmlformats.org/officeDocument/2006/relationships/image" Target="../media/image7.png"/><Relationship Id="rId9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Inverse Relations and </a:t>
            </a:r>
            <a:r>
              <a:rPr lang="en-US" sz="4400" dirty="0" smtClean="0">
                <a:solidFill>
                  <a:schemeClr val="tx1"/>
                </a:solidFill>
              </a:rPr>
              <a:t>Functions</a:t>
            </a:r>
          </a:p>
          <a:p>
            <a:r>
              <a:rPr lang="en-US" sz="3500" dirty="0" smtClean="0"/>
              <a:t>Unit 1 Lesson 7 </a:t>
            </a:r>
            <a:endParaRPr lang="en-US" sz="3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3950"/>
            <a:ext cx="75438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517422"/>
                <a:ext cx="8077200" cy="4723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Horizontal Line Test</a:t>
                </a:r>
                <a:endParaRPr lang="en-US" sz="2400" u="sng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A function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has an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if and only if each horizontal line intersects the graph of the function in at most one point.</a:t>
                </a: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If a function passes the horizontal line test, then it is said to be one-to-one, because no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-value is matched with more than one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-value and no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-value is matched with more than one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-value.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422"/>
                <a:ext cx="8077200" cy="4723281"/>
              </a:xfrm>
              <a:prstGeom prst="rect">
                <a:avLst/>
              </a:prstGeom>
              <a:blipFill rotWithShape="1">
                <a:blip r:embed="rId2"/>
                <a:stretch>
                  <a:fillRect l="-1585" t="-516" r="-604" b="-1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8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517422"/>
                <a:ext cx="8077200" cy="3233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Horizontal Line Test</a:t>
                </a:r>
                <a:endParaRPr lang="en-US" sz="2400" u="sng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/>
                  <a:t>If a function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 is one-to-one, it has an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/>
                  <a:t> such that the domain of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 is equal to the range of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/>
                  <a:t>, and the range of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 is equal to the domain of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</a:rPr>
                          <m:t> </m:t>
                        </m:r>
                        <m:r>
                          <a:rPr lang="en-US" sz="2800" b="1" i="1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/>
                  <a:t>.</a:t>
                </a:r>
                <a:r>
                  <a:rPr lang="en-US" sz="2800" dirty="0">
                    <a:effectLst/>
                  </a:rPr>
                  <a:t> </a:t>
                </a:r>
                <a:r>
                  <a:rPr lang="en-US" sz="2400" dirty="0"/>
                  <a:t> 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 smtClean="0">
                    <a:ea typeface="MS Mincho"/>
                    <a:cs typeface="Times New Roman"/>
                  </a:rPr>
                  <a:t>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422"/>
                <a:ext cx="8077200" cy="3233514"/>
              </a:xfrm>
              <a:prstGeom prst="rect">
                <a:avLst/>
              </a:prstGeom>
              <a:blipFill rotWithShape="1">
                <a:blip r:embed="rId2"/>
                <a:stretch>
                  <a:fillRect l="-1585" t="-755" r="-1434" b="-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</a:t>
            </a:r>
            <a:r>
              <a:rPr lang="en-US" sz="2400" b="1" dirty="0">
                <a:ea typeface="MS Mincho"/>
                <a:cs typeface="Times New Roman"/>
              </a:rPr>
              <a:t>Use a horizontal line test to determine whether of the graph of each function is </a:t>
            </a:r>
            <a:r>
              <a:rPr lang="en-US" sz="2400" b="1" dirty="0" smtClean="0">
                <a:ea typeface="MS Mincho"/>
                <a:cs typeface="Times New Roman"/>
              </a:rPr>
              <a:t>a one-to-one </a:t>
            </a:r>
            <a:r>
              <a:rPr lang="en-US" sz="2400" b="1" dirty="0">
                <a:ea typeface="MS Mincho"/>
                <a:cs typeface="Times New Roman"/>
              </a:rPr>
              <a:t>function.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360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36034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285" t="-7792" r="-541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5798"/>
            <a:ext cx="3352800" cy="30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</a:t>
            </a:r>
            <a:r>
              <a:rPr lang="en-US" sz="2400" b="1" dirty="0">
                <a:ea typeface="MS Mincho"/>
                <a:cs typeface="Times New Roman"/>
              </a:rPr>
              <a:t>Use a horizontal line test to determine whether of the graph of each function is </a:t>
            </a:r>
            <a:r>
              <a:rPr lang="en-US" sz="2400" b="1" dirty="0" smtClean="0">
                <a:ea typeface="MS Mincho"/>
                <a:cs typeface="Times New Roman"/>
              </a:rPr>
              <a:t>a one-to-one </a:t>
            </a:r>
            <a:r>
              <a:rPr lang="en-US" sz="2400" b="1" dirty="0">
                <a:ea typeface="MS Mincho"/>
                <a:cs typeface="Times New Roman"/>
              </a:rPr>
              <a:t>function.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360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36034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285" t="-7792" r="-541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9620"/>
            <a:ext cx="3337941" cy="30720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049232" y="1777049"/>
                <a:ext cx="5105401" cy="2694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ea typeface="MS Mincho"/>
                    <a:cs typeface="Times New Roman"/>
                  </a:rPr>
                  <a:t>Because we can draw at least one horizontal line that intersects the graph more than once, </a:t>
                </a:r>
                <a:endParaRPr lang="en-US" sz="2400" b="1" i="1" dirty="0" smtClean="0">
                  <a:effectLst/>
                  <a:latin typeface="Cambria Math"/>
                  <a:ea typeface="MS Mincho"/>
                  <a:cs typeface="Times New Roman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𝟐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is not </a:t>
                </a:r>
                <a:r>
                  <a:rPr lang="en-US" sz="2400" dirty="0" smtClean="0">
                    <a:ea typeface="MS Mincho"/>
                    <a:cs typeface="Times New Roman"/>
                  </a:rPr>
                  <a:t>a one-to-one </a:t>
                </a:r>
                <a:r>
                  <a:rPr lang="en-US" sz="2400" dirty="0">
                    <a:ea typeface="MS Mincho"/>
                    <a:cs typeface="Times New Roman"/>
                  </a:rPr>
                  <a:t>function.   </a:t>
                </a:r>
                <a:endParaRPr lang="en-US" sz="2400" dirty="0" smtClean="0">
                  <a:ea typeface="MS Mincho"/>
                  <a:cs typeface="Times New Roman"/>
                </a:endParaRPr>
              </a:p>
              <a:p>
                <a:r>
                  <a:rPr lang="en-US" sz="2400" dirty="0" smtClean="0">
                    <a:ea typeface="MS Mincho"/>
                    <a:cs typeface="Times New Roman"/>
                  </a:rPr>
                  <a:t>Therefore </a:t>
                </a:r>
                <a:r>
                  <a:rPr lang="en-US" sz="2400" dirty="0">
                    <a:ea typeface="MS Mincho"/>
                    <a:cs typeface="Times New Roman"/>
                  </a:rPr>
                  <a:t>the inverse of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𝟐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is a relation, but not a function.</a:t>
                </a:r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32" y="1777049"/>
                <a:ext cx="5105401" cy="2694327"/>
              </a:xfrm>
              <a:prstGeom prst="rect">
                <a:avLst/>
              </a:prstGeom>
              <a:blipFill rotWithShape="1">
                <a:blip r:embed="rId5"/>
                <a:stretch>
                  <a:fillRect l="-1790" t="-1814" r="-2864" b="-4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3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</a:t>
            </a:r>
            <a:r>
              <a:rPr lang="en-US" sz="2400" b="1" dirty="0">
                <a:ea typeface="MS Mincho"/>
                <a:cs typeface="Times New Roman"/>
              </a:rPr>
              <a:t>Use a horizontal line test to determine whether of the graph of each function is </a:t>
            </a:r>
            <a:r>
              <a:rPr lang="en-US" sz="2400" b="1" dirty="0" smtClean="0">
                <a:ea typeface="MS Mincho"/>
                <a:cs typeface="Times New Roman"/>
              </a:rPr>
              <a:t>a one-to-one </a:t>
            </a:r>
            <a:r>
              <a:rPr lang="en-US" sz="2400" b="1" dirty="0">
                <a:ea typeface="MS Mincho"/>
                <a:cs typeface="Times New Roman"/>
              </a:rPr>
              <a:t>function.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1891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575" t="-7792" r="-603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4" y="1725799"/>
            <a:ext cx="3189575" cy="30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33" y="328220"/>
            <a:ext cx="91440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</a:t>
            </a: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: </a:t>
            </a:r>
            <a:r>
              <a:rPr lang="en-US" sz="2400" b="1" dirty="0"/>
              <a:t> </a:t>
            </a:r>
            <a:r>
              <a:rPr lang="en-US" sz="2400" b="1" dirty="0">
                <a:ea typeface="MS Mincho"/>
                <a:cs typeface="Times New Roman"/>
              </a:rPr>
              <a:t>Use a horizontal line test to determine whether of the graph of each function is </a:t>
            </a:r>
            <a:r>
              <a:rPr lang="en-US" sz="2400" b="1" dirty="0" smtClean="0">
                <a:ea typeface="MS Mincho"/>
                <a:cs typeface="Times New Roman"/>
              </a:rPr>
              <a:t>a one-to-one </a:t>
            </a:r>
            <a:r>
              <a:rPr lang="en-US" sz="2400" b="1" dirty="0">
                <a:ea typeface="MS Mincho"/>
                <a:cs typeface="Times New Roman"/>
              </a:rPr>
              <a:t>function.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662" y="126413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7366" y="1233356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66" y="1233356"/>
                <a:ext cx="211891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575" t="-7792" r="-603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88" y="1725799"/>
            <a:ext cx="3127011" cy="30859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940654" y="1729124"/>
                <a:ext cx="5116033" cy="232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 smtClean="0"/>
                  <a:t>Because every horizontal line we draw intersects the graph only once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   </m:t>
                    </m:r>
                  </m:oMath>
                </a14:m>
                <a:r>
                  <a:rPr lang="en-US" sz="2400" dirty="0"/>
                  <a:t>is </a:t>
                </a:r>
                <a:r>
                  <a:rPr lang="en-US" sz="2400" dirty="0" smtClean="0"/>
                  <a:t>a one-to-one </a:t>
                </a:r>
                <a:r>
                  <a:rPr lang="en-US" sz="2400" dirty="0"/>
                  <a:t>function. </a:t>
                </a:r>
              </a:p>
              <a:p>
                <a:pPr lvl="0"/>
                <a:r>
                  <a:rPr lang="en-US" sz="2400" dirty="0"/>
                  <a:t>Therefore the inverse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  <a:ea typeface="MS Mincho"/>
                            <a:cs typeface="Times New Roman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r>
                  <a:rPr lang="en-US" sz="2400" dirty="0"/>
                  <a:t>is a function.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54" y="1729124"/>
                <a:ext cx="5116033" cy="2324995"/>
              </a:xfrm>
              <a:prstGeom prst="rect">
                <a:avLst/>
              </a:prstGeom>
              <a:blipFill rotWithShape="1">
                <a:blip r:embed="rId5"/>
                <a:stretch>
                  <a:fillRect l="-1786" t="-2100" r="-2619" b="-5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0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972" y="666750"/>
                <a:ext cx="8048847" cy="3343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Step by Step 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Procedure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t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o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F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ind the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nverse of </a:t>
                </a:r>
                <a14:m>
                  <m:oMath xmlns:m="http://schemas.openxmlformats.org/officeDocument/2006/math">
                    <m:r>
                      <a:rPr lang="en-US" sz="2800" b="1" i="1" u="sng">
                        <a:solidFill>
                          <a:srgbClr val="4F81BD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 u="sng">
                            <a:solidFill>
                              <a:srgbClr val="4F81BD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 u="sng">
                            <a:solidFill>
                              <a:srgbClr val="4F81BD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  <a:tabLst>
                    <a:tab pos="1605915" algn="l"/>
                  </a:tabLst>
                </a:pPr>
                <a:r>
                  <a:rPr lang="mk-MK" sz="2800" dirty="0">
                    <a:ea typeface="MS Mincho"/>
                    <a:cs typeface="Times New Roman"/>
                  </a:rPr>
                  <a:t>Determine whether the function has an inverse by checking to see if it is one-to-one</a:t>
                </a:r>
                <a:r>
                  <a:rPr lang="en-US" sz="2800" dirty="0">
                    <a:ea typeface="MS Mincho"/>
                    <a:cs typeface="Times New Roman"/>
                  </a:rPr>
                  <a:t>.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  <a:tabLst>
                    <a:tab pos="1605915" algn="l"/>
                  </a:tabLst>
                </a:pPr>
                <a:r>
                  <a:rPr lang="mk-MK" sz="2800" dirty="0">
                    <a:ea typeface="MS Mincho"/>
                    <a:cs typeface="Times New Roman"/>
                  </a:rPr>
                  <a:t>Replace 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mk-MK" sz="2800" dirty="0">
                    <a:ea typeface="MS Mincho"/>
                    <a:cs typeface="Times New Roman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  <a:tabLst>
                    <a:tab pos="1605915" algn="l"/>
                  </a:tabLst>
                </a:pPr>
                <a:r>
                  <a:rPr lang="mk-MK" sz="2800" dirty="0">
                    <a:ea typeface="MS Mincho"/>
                    <a:cs typeface="Times New Roman"/>
                  </a:rPr>
                  <a:t>Interchange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buFont typeface="+mj-lt"/>
                  <a:buAutoNum type="arabicPeriod"/>
                  <a:tabLst>
                    <a:tab pos="1605915" algn="l"/>
                  </a:tabLst>
                </a:pPr>
                <a:r>
                  <a:rPr lang="mk-MK" sz="2800" dirty="0">
                    <a:ea typeface="MS Mincho"/>
                    <a:cs typeface="Times New Roman"/>
                  </a:rPr>
                  <a:t>Solve for</a:t>
                </a:r>
                <a14:m>
                  <m:oMath xmlns:m="http://schemas.openxmlformats.org/officeDocument/2006/math">
                    <m:r>
                      <a:rPr lang="mk-MK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2" y="666750"/>
                <a:ext cx="8048847" cy="3343031"/>
              </a:xfrm>
              <a:prstGeom prst="rect">
                <a:avLst/>
              </a:prstGeom>
              <a:blipFill rotWithShape="1">
                <a:blip r:embed="rId2"/>
                <a:stretch>
                  <a:fillRect l="-1514" t="-729" b="-4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972" y="438150"/>
                <a:ext cx="8048847" cy="374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Step by Step 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Procedure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t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o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F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ind the </a:t>
                </a: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</a:t>
                </a:r>
                <a:r>
                  <a:rPr lang="mk-MK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nverse of </a:t>
                </a:r>
                <a14:m>
                  <m:oMath xmlns:m="http://schemas.openxmlformats.org/officeDocument/2006/math">
                    <m:r>
                      <a:rPr lang="en-US" sz="2800" b="1" i="1" u="sng">
                        <a:solidFill>
                          <a:srgbClr val="4F81BD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 u="sng">
                            <a:solidFill>
                              <a:srgbClr val="4F81BD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 u="sng">
                            <a:solidFill>
                              <a:srgbClr val="4F81BD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 smtClean="0">
                    <a:ea typeface="MS Mincho"/>
                    <a:cs typeface="Times New Roman"/>
                  </a:rPr>
                  <a:t>5. </a:t>
                </a:r>
                <a:r>
                  <a:rPr lang="mk-MK" sz="2800" dirty="0" smtClean="0">
                    <a:ea typeface="MS Mincho"/>
                    <a:cs typeface="Times New Roman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mk-MK" sz="2800" dirty="0">
                    <a:ea typeface="MS Mincho"/>
                    <a:cs typeface="Times New Roman"/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  <a:p>
                <a:pPr marR="0" lvl="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 smtClean="0">
                    <a:ea typeface="MS Mincho"/>
                    <a:cs typeface="Times New Roman"/>
                  </a:rPr>
                  <a:t>6. State </a:t>
                </a:r>
                <a:r>
                  <a:rPr lang="en-US" sz="2800" dirty="0">
                    <a:ea typeface="MS Mincho"/>
                    <a:cs typeface="Times New Roman"/>
                  </a:rPr>
                  <a:t>any restrictions on the domain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  Sometimes only part of the function you find algebraically may be the inverse function of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 Therefore, be sure to analyze the domain of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when finding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  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2" y="438150"/>
                <a:ext cx="8048847" cy="3748527"/>
              </a:xfrm>
              <a:prstGeom prst="rect">
                <a:avLst/>
              </a:prstGeom>
              <a:blipFill rotWithShape="1">
                <a:blip r:embed="rId2"/>
                <a:stretch>
                  <a:fillRect l="-1514" t="-650" b="-27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2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971" y="1962150"/>
                <a:ext cx="8048847" cy="1083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The graphs of the function and the inverse function are reflections across the line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1" y="1962150"/>
                <a:ext cx="8048847" cy="1083374"/>
              </a:xfrm>
              <a:prstGeom prst="rect">
                <a:avLst/>
              </a:prstGeom>
              <a:blipFill rotWithShape="1">
                <a:blip r:embed="rId2"/>
                <a:stretch>
                  <a:fillRect l="-1514" t="-2247" b="-1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14399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310" y="138431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8741" y="1384315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41" y="1384315"/>
                <a:ext cx="217296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80" t="-10526" r="-53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66750"/>
                <a:ext cx="8229600" cy="4112079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n-US" sz="2600" b="1" dirty="0" smtClean="0">
                    <a:solidFill>
                      <a:srgbClr val="0070C0"/>
                    </a:solidFill>
                  </a:rPr>
                  <a:t>Students will be able to:</a:t>
                </a:r>
              </a:p>
              <a:p>
                <a:pPr marL="0" indent="0" algn="ctr">
                  <a:buNone/>
                </a:pPr>
                <a:r>
                  <a:rPr lang="en-US" sz="2600" dirty="0" smtClean="0"/>
                  <a:t>Find </a:t>
                </a:r>
                <a:r>
                  <a:rPr lang="en-US" sz="2600" dirty="0"/>
                  <a:t>inverse functions.</a:t>
                </a:r>
              </a:p>
              <a:p>
                <a:pPr marL="0" indent="0" algn="ctr">
                  <a:buNone/>
                </a:pPr>
                <a:r>
                  <a:rPr lang="en-US" sz="2600" dirty="0" smtClean="0"/>
                  <a:t>Solve </a:t>
                </a:r>
                <a:r>
                  <a:rPr lang="en-US" sz="2600" dirty="0"/>
                  <a:t>an equation of the form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c</m:t>
                    </m:r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/>
                  <a:t>for a simple function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600" dirty="0"/>
                  <a:t> that has an inverse and write an expression for the inverse. </a:t>
                </a:r>
              </a:p>
              <a:p>
                <a:pPr marL="0" indent="0" algn="ctr">
                  <a:buNone/>
                </a:pPr>
                <a:r>
                  <a:rPr lang="en-US" sz="2600" dirty="0" smtClean="0"/>
                  <a:t>Verify </a:t>
                </a:r>
                <a:r>
                  <a:rPr lang="en-US" sz="2600" dirty="0"/>
                  <a:t>by composition that one function is the inverse of another.</a:t>
                </a:r>
              </a:p>
              <a:p>
                <a:pPr marL="0" indent="0" algn="ctr">
                  <a:buNone/>
                </a:pPr>
                <a:r>
                  <a:rPr lang="en-US" sz="2600" dirty="0" smtClean="0"/>
                  <a:t>Read </a:t>
                </a:r>
                <a:r>
                  <a:rPr lang="en-US" sz="2600" dirty="0"/>
                  <a:t>values of an inverse function from a graph or a table, given that the function has an inverse.</a:t>
                </a:r>
              </a:p>
              <a:p>
                <a:pPr marL="0" indent="0" algn="ctr">
                  <a:buNone/>
                </a:pPr>
                <a:r>
                  <a:rPr lang="en-US" sz="2600" dirty="0" smtClean="0"/>
                  <a:t>Produce </a:t>
                </a:r>
                <a:r>
                  <a:rPr lang="en-US" sz="2600" dirty="0"/>
                  <a:t>an invertible function from a non-invertible function by restricting the domain.</a:t>
                </a:r>
              </a:p>
              <a:p>
                <a:pPr marL="0" indent="0" algn="ctr">
                  <a:buNone/>
                </a:pPr>
                <a:endParaRPr lang="en-US" sz="2600" dirty="0" smtClean="0"/>
              </a:p>
              <a:p>
                <a:pPr marL="0" indent="0" algn="ctr">
                  <a:buNone/>
                </a:pPr>
                <a:endParaRPr lang="en-US" sz="2600" dirty="0" smtClean="0"/>
              </a:p>
              <a:p>
                <a:pPr marL="0" indent="0" algn="ctr">
                  <a:buNone/>
                </a:pPr>
                <a:endParaRPr lang="en-US" sz="2600" b="1" dirty="0" smtClean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:endParaRPr lang="en-US" sz="2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66750"/>
                <a:ext cx="8229600" cy="4112079"/>
              </a:xfrm>
              <a:blipFill rotWithShape="1">
                <a:blip r:embed="rId2"/>
                <a:stretch>
                  <a:fillRect l="-963" t="-1185" r="-1778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350"/>
            <a:ext cx="3344064" cy="36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217296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62" t="-10667" r="-533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60624" y="1344602"/>
                <a:ext cx="40130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=(−∞,∞)   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 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624" y="1344602"/>
                <a:ext cx="401308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73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53187" y="1782344"/>
                <a:ext cx="1750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1782344"/>
                <a:ext cx="175080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62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53187" y="2229612"/>
                <a:ext cx="1750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2229612"/>
                <a:ext cx="1750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662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9010" y="2681884"/>
                <a:ext cx="28516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0" y="2681884"/>
                <a:ext cx="2851614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406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51611" y="3138306"/>
                <a:ext cx="1750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1" y="3138306"/>
                <a:ext cx="1750800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659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08318" y="3575787"/>
                <a:ext cx="156645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18" y="3575787"/>
                <a:ext cx="1566454" cy="783804"/>
              </a:xfrm>
              <a:prstGeom prst="rect">
                <a:avLst/>
              </a:prstGeom>
              <a:blipFill rotWithShape="1">
                <a:blip r:embed="rId9"/>
                <a:stretch>
                  <a:fillRect r="-7393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14600" y="3493600"/>
                <a:ext cx="230434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493600"/>
                <a:ext cx="2304349" cy="783804"/>
              </a:xfrm>
              <a:prstGeom prst="rect">
                <a:avLst/>
              </a:prstGeom>
              <a:blipFill rotWithShape="1">
                <a:blip r:embed="rId10"/>
                <a:stretch>
                  <a:fillRect r="-4762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56194" y="3654669"/>
                <a:ext cx="40130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=(−∞,∞)   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 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194" y="3654669"/>
                <a:ext cx="4013086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667" r="-273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4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29639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217296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62" t="-10667" r="-533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124200" y="1557284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olid"/>
            <a:bevel/>
            <a:headEnd type="none"/>
            <a:tailEnd type="stealt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43400" y="1183532"/>
                <a:ext cx="229954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183532"/>
                <a:ext cx="2299540" cy="783804"/>
              </a:xfrm>
              <a:prstGeom prst="rect">
                <a:avLst/>
              </a:prstGeom>
              <a:blipFill rotWithShape="1">
                <a:blip r:embed="rId4"/>
                <a:stretch>
                  <a:fillRect r="-4775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7162800" y="1681025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bevel/>
            <a:headEnd type="none"/>
            <a:tailEnd type="stealth"/>
          </a:ln>
          <a:effectLst/>
        </p:spPr>
      </p:cxn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806266"/>
            <a:ext cx="3657601" cy="318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10" t="-7792" r="-45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4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10" t="-7792" r="-45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76823" y="1289055"/>
                <a:ext cx="40130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=(−∞,∞)   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 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823" y="1289055"/>
                <a:ext cx="401308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28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53187" y="1782344"/>
                <a:ext cx="196932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1782344"/>
                <a:ext cx="1969322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588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53187" y="2229612"/>
                <a:ext cx="196932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2229612"/>
                <a:ext cx="1969322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588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3407" y="2599150"/>
                <a:ext cx="2468881" cy="541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𝒚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07" y="2599150"/>
                <a:ext cx="2468881" cy="541559"/>
              </a:xfrm>
              <a:prstGeom prst="rect">
                <a:avLst/>
              </a:prstGeom>
              <a:blipFill rotWithShape="1">
                <a:blip r:embed="rId7"/>
                <a:stretch>
                  <a:fillRect r="-4691" b="-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15548" y="3142410"/>
                <a:ext cx="1802994" cy="470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48" y="3142410"/>
                <a:ext cx="1802994" cy="47077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6419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7077" y="3575787"/>
                <a:ext cx="2903808" cy="470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77" y="3575787"/>
                <a:ext cx="2903808" cy="470770"/>
              </a:xfrm>
              <a:prstGeom prst="rect">
                <a:avLst/>
              </a:prstGeom>
              <a:blipFill rotWithShape="1">
                <a:blip r:embed="rId9"/>
                <a:stretch>
                  <a:fillRect t="-7792" r="-39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91000" y="4046557"/>
                <a:ext cx="40130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=(−∞,∞)   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= (−∞,∞)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046557"/>
                <a:ext cx="4013086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73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52913" y="4079989"/>
                <a:ext cx="1802994" cy="470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913" y="4079989"/>
                <a:ext cx="1802994" cy="470770"/>
              </a:xfrm>
              <a:prstGeom prst="rect">
                <a:avLst/>
              </a:prstGeom>
              <a:blipFill rotWithShape="1">
                <a:blip r:embed="rId11"/>
                <a:stretch>
                  <a:fillRect t="-7692" r="-6419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76863" y="4490291"/>
                <a:ext cx="2540888" cy="503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63" y="4490291"/>
                <a:ext cx="2540888" cy="503984"/>
              </a:xfrm>
              <a:prstGeom prst="rect">
                <a:avLst/>
              </a:prstGeom>
              <a:blipFill rotWithShape="1">
                <a:blip r:embed="rId12"/>
                <a:stretch>
                  <a:fillRect t="-1220" r="-4796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2391489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10" t="-7792" r="-45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124200" y="1557284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olid"/>
            <a:bevel/>
            <a:headEnd type="none"/>
            <a:tailEnd type="stealt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61121" y="1314182"/>
                <a:ext cx="2540888" cy="503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121" y="1314182"/>
                <a:ext cx="2540888" cy="503984"/>
              </a:xfrm>
              <a:prstGeom prst="rect">
                <a:avLst/>
              </a:prstGeom>
              <a:blipFill rotWithShape="1">
                <a:blip r:embed="rId4"/>
                <a:stretch>
                  <a:fillRect t="-1220" r="-4796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7162800" y="1681025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bevel/>
            <a:headEnd type="none"/>
            <a:tailEnd type="stealth"/>
          </a:ln>
          <a:effectLst/>
        </p:spPr>
      </p:cxn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1" y="1885950"/>
            <a:ext cx="3490520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1778" y="1241351"/>
                <a:ext cx="2375074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78" y="1241351"/>
                <a:ext cx="2375074" cy="505203"/>
              </a:xfrm>
              <a:prstGeom prst="rect">
                <a:avLst/>
              </a:prstGeom>
              <a:blipFill rotWithShape="1">
                <a:blip r:embed="rId2"/>
                <a:stretch>
                  <a:fillRect t="-1205" r="-4872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4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7" y="1344601"/>
                <a:ext cx="6180666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       </m:t>
                      </m:r>
                      <m:r>
                        <a:rPr lang="en-US" sz="2400" b="1" i="1">
                          <a:latin typeface="Cambria Math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,∞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   </m:t>
                      </m:r>
                      <m:r>
                        <a:rPr lang="en-US" sz="2400" b="1" i="1">
                          <a:latin typeface="Cambria Math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400" b="1" i="1">
                              <a:latin typeface="Cambria Math"/>
                            </a:rPr>
                            <m:t>,∞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7" y="1344601"/>
                <a:ext cx="6180666" cy="505203"/>
              </a:xfrm>
              <a:prstGeom prst="rect">
                <a:avLst/>
              </a:prstGeom>
              <a:blipFill rotWithShape="1">
                <a:blip r:embed="rId2"/>
                <a:stretch>
                  <a:fillRect t="-1220" r="-1479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53187" y="1782344"/>
                <a:ext cx="19529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1782344"/>
                <a:ext cx="1952907" cy="505203"/>
              </a:xfrm>
              <a:prstGeom prst="rect">
                <a:avLst/>
              </a:prstGeom>
              <a:blipFill rotWithShape="1">
                <a:blip r:embed="rId4"/>
                <a:stretch>
                  <a:fillRect t="-1205" r="-5938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53187" y="2229612"/>
                <a:ext cx="1979388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187" y="2229612"/>
                <a:ext cx="1979388" cy="539571"/>
              </a:xfrm>
              <a:prstGeom prst="rect">
                <a:avLst/>
              </a:prstGeom>
              <a:blipFill rotWithShape="1">
                <a:blip r:embed="rId5"/>
                <a:stretch>
                  <a:fillRect r="-5864" b="-2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3407" y="2599150"/>
                <a:ext cx="2698111" cy="6219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𝒚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07" y="2599150"/>
                <a:ext cx="2698111" cy="621965"/>
              </a:xfrm>
              <a:prstGeom prst="rect">
                <a:avLst/>
              </a:prstGeom>
              <a:blipFill rotWithShape="1">
                <a:blip r:embed="rId6"/>
                <a:stretch>
                  <a:fillRect r="-4299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15548" y="3142410"/>
                <a:ext cx="215366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48" y="3142410"/>
                <a:ext cx="2153666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538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7077" y="3575787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77" y="3575787"/>
                <a:ext cx="1898212" cy="470000"/>
              </a:xfrm>
              <a:prstGeom prst="rect">
                <a:avLst/>
              </a:prstGeom>
              <a:blipFill rotWithShape="1">
                <a:blip r:embed="rId8"/>
                <a:stretch>
                  <a:fillRect t="-7792" r="-6090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25002" y="3971226"/>
                <a:ext cx="1713867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02" y="3971226"/>
                <a:ext cx="1713867" cy="840486"/>
              </a:xfrm>
              <a:prstGeom prst="rect">
                <a:avLst/>
              </a:prstGeom>
              <a:blipFill rotWithShape="1">
                <a:blip r:embed="rId9"/>
                <a:stretch>
                  <a:fillRect r="-7117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81364" y="3846947"/>
                <a:ext cx="3536417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≥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64" y="3846947"/>
                <a:ext cx="3536417" cy="840486"/>
              </a:xfrm>
              <a:prstGeom prst="rect">
                <a:avLst/>
              </a:prstGeom>
              <a:blipFill rotWithShape="1">
                <a:blip r:embed="rId10"/>
                <a:stretch>
                  <a:fillRect r="-3103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25002" y="4676593"/>
                <a:ext cx="35879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𝑫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400" b="1" i="1">
                              <a:latin typeface="Cambria Math"/>
                            </a:rPr>
                            <m:t>,∞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   </m:t>
                      </m:r>
                      <m:r>
                        <a:rPr lang="en-US" sz="2400" b="1" i="1">
                          <a:latin typeface="Cambria Math"/>
                        </a:rPr>
                        <m:t>𝑹</m:t>
                      </m:r>
                      <m:r>
                        <a:rPr lang="en-US" sz="2400" b="1" i="1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,∞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02" y="4676593"/>
                <a:ext cx="3587905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10526" r="-305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61950"/>
            <a:ext cx="8991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 smtClean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 smtClean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Find the inverse function, state any restrictions on its domain and then graph the function and its inverse.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4460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1778" y="1241351"/>
                <a:ext cx="2375074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78" y="1241351"/>
                <a:ext cx="2375074" cy="505203"/>
              </a:xfrm>
              <a:prstGeom prst="rect">
                <a:avLst/>
              </a:prstGeom>
              <a:blipFill rotWithShape="1">
                <a:blip r:embed="rId2"/>
                <a:stretch>
                  <a:fillRect t="-1205" r="-4872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20609" y="1073709"/>
                <a:ext cx="3536417" cy="840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≥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609" y="1073709"/>
                <a:ext cx="3536417" cy="840486"/>
              </a:xfrm>
              <a:prstGeom prst="rect">
                <a:avLst/>
              </a:prstGeom>
              <a:blipFill rotWithShape="1">
                <a:blip r:embed="rId4"/>
                <a:stretch>
                  <a:fillRect r="-2931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352800" y="1481685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14025E"/>
            </a:solidFill>
            <a:prstDash val="solid"/>
            <a:bevel/>
            <a:headEnd type="none"/>
            <a:tailEnd type="stealth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 flipV="1">
            <a:off x="8089447" y="1561305"/>
            <a:ext cx="734695" cy="889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bevel/>
            <a:headEnd type="none"/>
            <a:tailEnd type="stealth"/>
          </a:ln>
          <a:effectLst/>
        </p:spPr>
      </p:cxnSp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57" y="1806266"/>
            <a:ext cx="3531616" cy="318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solidFill>
                  <a:prstClr val="black"/>
                </a:solidFill>
                <a:latin typeface="Cambria" panose="02040503050406030204" pitchFamily="18" charset="0"/>
              </a:rPr>
              <a:t>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799" y="666750"/>
                <a:ext cx="8675687" cy="2330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u="sng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Compositions of Inverse Functions</a:t>
                </a:r>
                <a:endParaRPr lang="en-US" sz="2800" u="sng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Two functions,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, are inverse functions if and only </a:t>
                </a:r>
                <a:r>
                  <a:rPr lang="en-US" sz="2800" dirty="0" smtClean="0">
                    <a:ea typeface="MS Mincho"/>
                    <a:cs typeface="Times New Roman"/>
                  </a:rPr>
                  <a:t>if: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/>
                  <a:buChar char=""/>
                </a:pP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𝒈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(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)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 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in the domain of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</a:t>
                </a: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/>
                  <a:buChar char=""/>
                </a:pP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(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)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 smtClean="0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</a:t>
                </a:r>
                <a:r>
                  <a:rPr lang="en-US" sz="2800" dirty="0" smtClean="0">
                    <a:ea typeface="MS Mincho"/>
                    <a:cs typeface="Times New Roman"/>
                  </a:rPr>
                  <a:t>for </a:t>
                </a:r>
                <a:r>
                  <a:rPr lang="en-US" sz="2800" dirty="0">
                    <a:ea typeface="MS Mincho"/>
                    <a:cs typeface="Times New Roman"/>
                  </a:rPr>
                  <a:t>every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in the domain of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666750"/>
                <a:ext cx="8675687" cy="2330895"/>
              </a:xfrm>
              <a:prstGeom prst="rect">
                <a:avLst/>
              </a:prstGeom>
              <a:blipFill rotWithShape="1">
                <a:blip r:embed="rId2"/>
                <a:stretch>
                  <a:fillRect l="-1405" t="-1044" r="-3022" b="-5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7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62" t="-10526" r="-533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  <a:blipFill rotWithShape="1">
                <a:blip r:embed="rId5"/>
                <a:stretch>
                  <a:fillRect r="-5723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0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2800" dirty="0"/>
          </a:p>
          <a:p>
            <a:pPr marL="0" lv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en-US" sz="2600" dirty="0" smtClean="0"/>
              <a:t>Inverse function</a:t>
            </a:r>
          </a:p>
          <a:p>
            <a:pPr marL="0" lvl="0" indent="0" algn="ctr">
              <a:buNone/>
            </a:pPr>
            <a:r>
              <a:rPr lang="en-US" sz="2600" dirty="0" smtClean="0"/>
              <a:t>One-to one function</a:t>
            </a:r>
          </a:p>
          <a:p>
            <a:pPr marL="0" lvl="0" indent="0" algn="ctr">
              <a:buNone/>
            </a:pPr>
            <a:r>
              <a:rPr lang="en-US" sz="2600" dirty="0"/>
              <a:t>Horizontal </a:t>
            </a:r>
            <a:r>
              <a:rPr lang="en-US" sz="2600" dirty="0" smtClean="0"/>
              <a:t>line </a:t>
            </a:r>
            <a:r>
              <a:rPr lang="en-US" sz="2600" dirty="0"/>
              <a:t>t</a:t>
            </a:r>
            <a:r>
              <a:rPr lang="en-US" sz="2600" dirty="0" smtClean="0"/>
              <a:t>est</a:t>
            </a:r>
            <a:endParaRPr lang="en-US" sz="2600" dirty="0"/>
          </a:p>
          <a:p>
            <a:pPr marL="0" lvl="0" indent="0" algn="ctr">
              <a:buNone/>
            </a:pPr>
            <a:endParaRPr lang="en-US" sz="2600" dirty="0" smtClean="0"/>
          </a:p>
          <a:p>
            <a:pPr marL="0" lvl="0" indent="0" algn="ctr">
              <a:buNone/>
            </a:pPr>
            <a:endParaRPr lang="en-US" sz="2600" dirty="0" smtClean="0"/>
          </a:p>
          <a:p>
            <a:pPr marL="0" lv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 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350"/>
            <a:ext cx="3344064" cy="36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4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62" t="-10526" r="-533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  <a:blipFill rotWithShape="1">
                <a:blip r:embed="rId5"/>
                <a:stretch>
                  <a:fillRect r="-5723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2161" y="1750679"/>
                <a:ext cx="3398174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61" y="1750679"/>
                <a:ext cx="3398174" cy="509178"/>
              </a:xfrm>
              <a:prstGeom prst="rect">
                <a:avLst/>
              </a:prstGeom>
              <a:blipFill rotWithShape="1">
                <a:blip r:embed="rId6"/>
                <a:stretch>
                  <a:fillRect t="-3571" r="-3226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5198" y="2190750"/>
                <a:ext cx="3563732" cy="792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190750"/>
                <a:ext cx="3563732" cy="792718"/>
              </a:xfrm>
              <a:prstGeom prst="rect">
                <a:avLst/>
              </a:prstGeom>
              <a:blipFill rotWithShape="1">
                <a:blip r:embed="rId7"/>
                <a:stretch>
                  <a:fillRect r="-3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8235" y="2876550"/>
                <a:ext cx="309123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35" y="2876550"/>
                <a:ext cx="3091231" cy="509178"/>
              </a:xfrm>
              <a:prstGeom prst="rect">
                <a:avLst/>
              </a:prstGeom>
              <a:blipFill rotWithShape="1">
                <a:blip r:embed="rId8"/>
                <a:stretch>
                  <a:fillRect t="-3614" r="-3550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68235" y="3397333"/>
                <a:ext cx="192309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35" y="3397333"/>
                <a:ext cx="1923091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571" r="-6032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8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7296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62" t="-10526" r="-533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199" y="1060383"/>
                <a:ext cx="2023887" cy="782907"/>
              </a:xfrm>
              <a:prstGeom prst="rect">
                <a:avLst/>
              </a:prstGeom>
              <a:blipFill rotWithShape="1">
                <a:blip r:embed="rId5"/>
                <a:stretch>
                  <a:fillRect r="-5723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2161" y="1750679"/>
                <a:ext cx="2902077" cy="807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61" y="1750679"/>
                <a:ext cx="2902077" cy="807144"/>
              </a:xfrm>
              <a:prstGeom prst="rect">
                <a:avLst/>
              </a:prstGeom>
              <a:blipFill rotWithShape="1">
                <a:blip r:embed="rId6"/>
                <a:stretch>
                  <a:fillRect r="-3992" b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1529" y="2419350"/>
                <a:ext cx="3208251" cy="782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29" y="2419350"/>
                <a:ext cx="3208251" cy="782907"/>
              </a:xfrm>
              <a:prstGeom prst="rect">
                <a:avLst/>
              </a:prstGeom>
              <a:blipFill rotWithShape="1">
                <a:blip r:embed="rId7"/>
                <a:stretch>
                  <a:fillRect r="-3416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2161" y="3095241"/>
                <a:ext cx="2107436" cy="781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61" y="3095241"/>
                <a:ext cx="2107436" cy="781817"/>
              </a:xfrm>
              <a:prstGeom prst="rect">
                <a:avLst/>
              </a:prstGeom>
              <a:blipFill rotWithShape="1">
                <a:blip r:embed="rId8"/>
                <a:stretch>
                  <a:fillRect r="-5491"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36338" y="3877058"/>
                <a:ext cx="192309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38" y="3877058"/>
                <a:ext cx="1923091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571" r="-6013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  <a:blipFill rotWithShape="1">
                <a:blip r:embed="rId3"/>
                <a:stretch>
                  <a:fillRect r="-4000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≥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239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2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  <a:blipFill rotWithShape="1">
                <a:blip r:embed="rId3"/>
                <a:stretch>
                  <a:fillRect r="-4000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≥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239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3928" y="1787804"/>
                <a:ext cx="3716338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28" y="1787804"/>
                <a:ext cx="3716338" cy="557717"/>
              </a:xfrm>
              <a:prstGeom prst="rect">
                <a:avLst/>
              </a:prstGeom>
              <a:blipFill rotWithShape="1">
                <a:blip r:embed="rId6"/>
                <a:stretch>
                  <a:fillRect r="-2956" b="-20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1522" y="2345521"/>
                <a:ext cx="4678653" cy="584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2345521"/>
                <a:ext cx="4678653" cy="584134"/>
              </a:xfrm>
              <a:prstGeom prst="rect">
                <a:avLst/>
              </a:prstGeom>
              <a:blipFill rotWithShape="1">
                <a:blip r:embed="rId7"/>
                <a:stretch>
                  <a:fillRect r="-2216" b="-19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1522" y="2929655"/>
                <a:ext cx="4128246" cy="584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𝟗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2929655"/>
                <a:ext cx="4128246" cy="584134"/>
              </a:xfrm>
              <a:prstGeom prst="rect">
                <a:avLst/>
              </a:prstGeom>
              <a:blipFill rotWithShape="1">
                <a:blip r:embed="rId8"/>
                <a:stretch>
                  <a:fillRect r="-2511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1522" y="3497569"/>
                <a:ext cx="3655360" cy="571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3497569"/>
                <a:ext cx="3655360" cy="571182"/>
              </a:xfrm>
              <a:prstGeom prst="rect">
                <a:avLst/>
              </a:prstGeom>
              <a:blipFill rotWithShape="1">
                <a:blip r:embed="rId9"/>
                <a:stretch>
                  <a:fillRect r="-3005" b="-2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1522" y="4052798"/>
                <a:ext cx="3279359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4052798"/>
                <a:ext cx="3279359" cy="509178"/>
              </a:xfrm>
              <a:prstGeom prst="rect">
                <a:avLst/>
              </a:prstGeom>
              <a:blipFill rotWithShape="1">
                <a:blip r:embed="rId10"/>
                <a:stretch>
                  <a:fillRect t="-3614" r="-3346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1522" y="4491485"/>
                <a:ext cx="192309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4491485"/>
                <a:ext cx="1923091" cy="509178"/>
              </a:xfrm>
              <a:prstGeom prst="rect">
                <a:avLst/>
              </a:prstGeom>
              <a:blipFill rotWithShape="1">
                <a:blip r:embed="rId11"/>
                <a:stretch>
                  <a:fillRect t="-3614" r="-6032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9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</a:t>
                </a:r>
                <a:r>
                  <a:rPr lang="en-US" sz="2400" b="1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4</a:t>
                </a:r>
                <a:r>
                  <a:rPr lang="en-US" sz="2400" dirty="0" smtClean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 smtClean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Show algebraically that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and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𝒈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are inverse functions.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950"/>
                <a:ext cx="9044554" cy="941796"/>
              </a:xfrm>
              <a:prstGeom prst="rect">
                <a:avLst/>
              </a:prstGeom>
              <a:blipFill rotWithShape="1">
                <a:blip r:embed="rId2"/>
                <a:stretch>
                  <a:fillRect l="-1011" t="-1935" b="-10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4460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741135" cy="512704"/>
              </a:xfrm>
              <a:prstGeom prst="rect">
                <a:avLst/>
              </a:prstGeom>
              <a:blipFill rotWithShape="1">
                <a:blip r:embed="rId3"/>
                <a:stretch>
                  <a:fillRect r="-4000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≥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79649"/>
                <a:ext cx="4336956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239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3928" y="1787804"/>
                <a:ext cx="4768806" cy="591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∗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28" y="1787804"/>
                <a:ext cx="4768806" cy="591572"/>
              </a:xfrm>
              <a:prstGeom prst="rect">
                <a:avLst/>
              </a:prstGeom>
              <a:blipFill rotWithShape="1">
                <a:blip r:embed="rId6"/>
                <a:stretch>
                  <a:fillRect r="-2174" b="-19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1522" y="2345521"/>
                <a:ext cx="6773970" cy="6247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𝟓</m:t>
                                  </m:r>
                                </m:e>
                              </m:rad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∗(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)+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2345521"/>
                <a:ext cx="6773970" cy="624723"/>
              </a:xfrm>
              <a:prstGeom prst="rect">
                <a:avLst/>
              </a:prstGeom>
              <a:blipFill rotWithShape="1">
                <a:blip r:embed="rId7"/>
                <a:stretch>
                  <a:fillRect r="-1350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1522" y="2929655"/>
                <a:ext cx="7270773" cy="542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𝟗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𝟏𝟖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22" y="2929655"/>
                <a:ext cx="7270773" cy="542328"/>
              </a:xfrm>
              <a:prstGeom prst="rect">
                <a:avLst/>
              </a:prstGeom>
              <a:blipFill rotWithShape="1">
                <a:blip r:embed="rId8"/>
                <a:stretch>
                  <a:fillRect r="-1258" b="-2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5198" y="3508426"/>
                <a:ext cx="1923091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508426"/>
                <a:ext cx="1923091" cy="509178"/>
              </a:xfrm>
              <a:prstGeom prst="rect">
                <a:avLst/>
              </a:prstGeom>
              <a:blipFill rotWithShape="1">
                <a:blip r:embed="rId9"/>
                <a:stretch>
                  <a:fillRect t="-3614" r="-6032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8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3400" y="632500"/>
                <a:ext cx="8382000" cy="3637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The inverse of a relation is a relation obtained by reversing or swapping the coordinates of each ordered pair in the relation.</a:t>
                </a: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ea typeface="MS Mincho"/>
                    <a:cs typeface="Times New Roman"/>
                  </a:rPr>
                  <a:t>If the relation is described by an equation in the variables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the equation of the inverse relation is obtained by replacing every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in the equation with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and every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in the equation with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32500"/>
                <a:ext cx="8382000" cy="3637919"/>
              </a:xfrm>
              <a:prstGeom prst="rect">
                <a:avLst/>
              </a:prstGeom>
              <a:blipFill rotWithShape="1">
                <a:blip r:embed="rId3"/>
                <a:stretch>
                  <a:fillRect l="-1527" t="-670" r="-655" b="-3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Inverse Relations and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1123950"/>
                <a:ext cx="8382000" cy="1950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:r>
                  <a:rPr lang="en-US" sz="28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represents a function of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, the inverse of the function is represented by the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.</a:t>
                </a:r>
                <a:endParaRPr lang="en-US" sz="2800" dirty="0" smtClean="0">
                  <a:ea typeface="MS Mincho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600"/>
                  </a:spcAft>
                  <a:tabLst>
                    <a:tab pos="1605915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≠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  <m:t>𝒙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23950"/>
                <a:ext cx="8382000" cy="1950727"/>
              </a:xfrm>
              <a:prstGeom prst="rect">
                <a:avLst/>
              </a:prstGeom>
              <a:blipFill rotWithShape="1">
                <a:blip r:embed="rId4"/>
                <a:stretch>
                  <a:fillRect t="-1250" b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4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07" y="562539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 smtClean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Find the inverse of each </a:t>
            </a:r>
            <a:r>
              <a:rPr lang="en-US" sz="2400" b="1" dirty="0" smtClean="0">
                <a:ea typeface="MS Mincho"/>
                <a:cs typeface="Times New Roman"/>
              </a:rPr>
              <a:t>relation </a:t>
            </a:r>
            <a:r>
              <a:rPr lang="en-US" sz="2400" b="1" dirty="0">
                <a:ea typeface="MS Mincho"/>
                <a:cs typeface="Times New Roman"/>
              </a:rPr>
              <a:t>given </a:t>
            </a:r>
            <a:r>
              <a:rPr lang="en-US" sz="2400" b="1" dirty="0" smtClean="0">
                <a:ea typeface="MS Mincho"/>
                <a:cs typeface="Times New Roman"/>
              </a:rPr>
              <a:t>as </a:t>
            </a:r>
            <a:r>
              <a:rPr lang="en-US" sz="2400" b="1" dirty="0">
                <a:ea typeface="MS Mincho"/>
                <a:cs typeface="Times New Roman"/>
              </a:rPr>
              <a:t>a set of ordered pairs. 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78" y="142875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3740785"/>
                  </p:ext>
                </p:extLst>
              </p:nvPr>
            </p:nvGraphicFramePr>
            <p:xfrm>
              <a:off x="1143002" y="1733549"/>
              <a:ext cx="4433885" cy="1356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6777"/>
                    <a:gridCol w="886777"/>
                    <a:gridCol w="886777"/>
                    <a:gridCol w="886777"/>
                    <a:gridCol w="886777"/>
                  </a:tblGrid>
                  <a:tr h="6782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782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3740785"/>
                  </p:ext>
                </p:extLst>
              </p:nvPr>
            </p:nvGraphicFramePr>
            <p:xfrm>
              <a:off x="1143002" y="1733549"/>
              <a:ext cx="4433885" cy="1356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6777"/>
                    <a:gridCol w="886777"/>
                    <a:gridCol w="886777"/>
                    <a:gridCol w="886777"/>
                    <a:gridCol w="886777"/>
                  </a:tblGrid>
                  <a:tr h="678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90" r="-401379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r="-298630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1379" r="-200690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99315" r="-99315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069" b="-103571"/>
                          </a:stretch>
                        </a:blipFill>
                      </a:tcPr>
                    </a:tc>
                  </a:tr>
                  <a:tr h="678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90" t="-100901" r="-401379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100901" r="-298630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1379" t="-100901" r="-200690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99315" t="-100901" r="-99315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069" t="-100901" b="-45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07" y="562539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 smtClean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Find the inverse of each relation given as a set of ordered pairs. 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78" y="142875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7110656"/>
                  </p:ext>
                </p:extLst>
              </p:nvPr>
            </p:nvGraphicFramePr>
            <p:xfrm>
              <a:off x="1143002" y="1733549"/>
              <a:ext cx="4433885" cy="1356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6777"/>
                    <a:gridCol w="886777"/>
                    <a:gridCol w="886777"/>
                    <a:gridCol w="886777"/>
                    <a:gridCol w="886777"/>
                  </a:tblGrid>
                  <a:tr h="6782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782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7110656"/>
                  </p:ext>
                </p:extLst>
              </p:nvPr>
            </p:nvGraphicFramePr>
            <p:xfrm>
              <a:off x="1143002" y="1733549"/>
              <a:ext cx="4433885" cy="13564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6777"/>
                    <a:gridCol w="886777"/>
                    <a:gridCol w="886777"/>
                    <a:gridCol w="886777"/>
                    <a:gridCol w="886777"/>
                  </a:tblGrid>
                  <a:tr h="678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90" r="-401379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r="-298630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1379" r="-200690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99315" r="-99315" b="-10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069" b="-103571"/>
                          </a:stretch>
                        </a:blipFill>
                      </a:tcPr>
                    </a:tc>
                  </a:tr>
                  <a:tr h="678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90" t="-100901" r="-401379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100901" r="-298630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1379" t="-100901" r="-200690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99315" t="-100901" r="-99315" b="-4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2069" t="-100901" b="-45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4683332"/>
                  </p:ext>
                </p:extLst>
              </p:nvPr>
            </p:nvGraphicFramePr>
            <p:xfrm>
              <a:off x="1143000" y="3333750"/>
              <a:ext cx="449580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77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4683332"/>
                  </p:ext>
                </p:extLst>
              </p:nvPr>
            </p:nvGraphicFramePr>
            <p:xfrm>
              <a:off x="1143000" y="3333750"/>
              <a:ext cx="4495800" cy="1295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680" t="-943" r="-401361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t="-943" r="-298649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1361" t="-943" r="-200680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99324" t="-943" r="-99324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02041" t="-943" b="-107547"/>
                          </a:stretch>
                        </a:blipFill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680" t="-100943" r="-401361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t="-100943" r="-298649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1361" t="-100943" r="-200680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99324" t="-100943" r="-99324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02041" t="-100943" b="-75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482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07" y="562539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 smtClean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Find the inverse of each </a:t>
            </a:r>
            <a:r>
              <a:rPr lang="en-US" sz="2400" b="1" dirty="0" smtClean="0">
                <a:ea typeface="MS Mincho"/>
                <a:cs typeface="Times New Roman"/>
              </a:rPr>
              <a:t>relation </a:t>
            </a:r>
            <a:r>
              <a:rPr lang="en-US" sz="2400" b="1" dirty="0">
                <a:ea typeface="MS Mincho"/>
                <a:cs typeface="Times New Roman"/>
              </a:rPr>
              <a:t>given </a:t>
            </a:r>
            <a:r>
              <a:rPr lang="en-US" sz="2400" b="1" dirty="0" smtClean="0">
                <a:ea typeface="MS Mincho"/>
                <a:cs typeface="Times New Roman"/>
              </a:rPr>
              <a:t>as </a:t>
            </a:r>
            <a:r>
              <a:rPr lang="en-US" sz="2400" b="1" dirty="0">
                <a:ea typeface="MS Mincho"/>
                <a:cs typeface="Times New Roman"/>
              </a:rPr>
              <a:t>a set of ordered pairs. 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78" y="1428750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956971"/>
                  </p:ext>
                </p:extLst>
              </p:nvPr>
            </p:nvGraphicFramePr>
            <p:xfrm>
              <a:off x="1066800" y="1659582"/>
              <a:ext cx="4495800" cy="12931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658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658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956971"/>
                  </p:ext>
                </p:extLst>
              </p:nvPr>
            </p:nvGraphicFramePr>
            <p:xfrm>
              <a:off x="1066800" y="1659582"/>
              <a:ext cx="4495800" cy="12931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65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r="-398649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680" r="-301361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324" r="-199324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1361" r="-100680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98649" b="-107547"/>
                          </a:stretch>
                        </a:blipFill>
                      </a:tcPr>
                    </a:tc>
                  </a:tr>
                  <a:tr h="6465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0000" r="-398649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680" t="-100000" r="-301361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324" t="-100000" r="-199324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1361" t="-100000" r="-100680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98649" t="-100000" b="-75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64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Inverse Relations and Functions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07" y="562539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 smtClean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Find the inverse of each </a:t>
            </a:r>
            <a:r>
              <a:rPr lang="en-US" sz="2400" b="1" dirty="0" smtClean="0">
                <a:ea typeface="MS Mincho"/>
                <a:cs typeface="Times New Roman"/>
              </a:rPr>
              <a:t>relation </a:t>
            </a:r>
            <a:r>
              <a:rPr lang="en-US" sz="2400" b="1" dirty="0">
                <a:ea typeface="MS Mincho"/>
                <a:cs typeface="Times New Roman"/>
              </a:rPr>
              <a:t>given </a:t>
            </a:r>
            <a:r>
              <a:rPr lang="en-US" sz="2400" b="1" dirty="0" smtClean="0">
                <a:ea typeface="MS Mincho"/>
                <a:cs typeface="Times New Roman"/>
              </a:rPr>
              <a:t>as </a:t>
            </a:r>
            <a:r>
              <a:rPr lang="en-US" sz="2400" b="1" dirty="0">
                <a:ea typeface="MS Mincho"/>
                <a:cs typeface="Times New Roman"/>
              </a:rPr>
              <a:t>a set of ordered pairs. 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78" y="1428750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94778"/>
                  </p:ext>
                </p:extLst>
              </p:nvPr>
            </p:nvGraphicFramePr>
            <p:xfrm>
              <a:off x="1066800" y="1659582"/>
              <a:ext cx="4495800" cy="12931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658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658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94778"/>
                  </p:ext>
                </p:extLst>
              </p:nvPr>
            </p:nvGraphicFramePr>
            <p:xfrm>
              <a:off x="1066800" y="1659582"/>
              <a:ext cx="4495800" cy="12931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99160"/>
                    <a:gridCol w="899160"/>
                    <a:gridCol w="899160"/>
                    <a:gridCol w="899160"/>
                    <a:gridCol w="899160"/>
                  </a:tblGrid>
                  <a:tr h="6465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r="-398649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680" r="-301361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324" r="-199324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1361" r="-100680" b="-1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98649" b="-107547"/>
                          </a:stretch>
                        </a:blipFill>
                      </a:tcPr>
                    </a:tc>
                  </a:tr>
                  <a:tr h="6465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0000" r="-398649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680" t="-100000" r="-301361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324" t="-100000" r="-199324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1361" t="-100000" r="-100680" b="-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98649" t="-100000" b="-75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667780"/>
                  </p:ext>
                </p:extLst>
              </p:nvPr>
            </p:nvGraphicFramePr>
            <p:xfrm>
              <a:off x="1066800" y="3257550"/>
              <a:ext cx="457200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4400"/>
                    <a:gridCol w="914400"/>
                    <a:gridCol w="914400"/>
                    <a:gridCol w="914400"/>
                    <a:gridCol w="914400"/>
                  </a:tblGrid>
                  <a:tr h="685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7667780"/>
                  </p:ext>
                </p:extLst>
              </p:nvPr>
            </p:nvGraphicFramePr>
            <p:xfrm>
              <a:off x="1066800" y="3257550"/>
              <a:ext cx="457200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4400"/>
                    <a:gridCol w="914400"/>
                    <a:gridCol w="914400"/>
                    <a:gridCol w="914400"/>
                    <a:gridCol w="914400"/>
                  </a:tblGrid>
                  <a:tr h="685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r="-400000" b="-1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r="-300000" b="-1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000" r="-200000" b="-1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00000" r="-100000" b="-1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00000" b="-103540"/>
                          </a:stretch>
                        </a:blipFill>
                      </a:tcPr>
                    </a:tc>
                  </a:tr>
                  <a:tr h="685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00893" r="-400000" b="-4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t="-100893" r="-300000" b="-4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000" t="-100893" r="-200000" b="-4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00000" t="-100893" r="-100000" b="-44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3025" marR="7302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400000" t="-100893" b="-446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68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2233</Words>
  <Application>Microsoft Office PowerPoint</Application>
  <PresentationFormat>On-screen Show (16:9)</PresentationFormat>
  <Paragraphs>262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Inverse Relations and Functions</vt:lpstr>
      <vt:lpstr>Inverse Relations and Functions</vt:lpstr>
      <vt:lpstr>Inverse Relations and Functions</vt:lpstr>
      <vt:lpstr>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Inverse Relations and Functions</vt:lpstr>
      <vt:lpstr>Inverse Relations and Functions</vt:lpstr>
      <vt:lpstr>Inverse Relations and Functions</vt:lpstr>
      <vt:lpstr>Inverse Relations and Functions</vt:lpstr>
      <vt:lpstr>Inverse Relations and Functions</vt:lpstr>
      <vt:lpstr>Inverse Relations and Functions</vt:lpstr>
      <vt:lpstr>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  <vt:lpstr> Inverse Relations and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Snezana Calovska</cp:lastModifiedBy>
  <cp:revision>205</cp:revision>
  <dcterms:created xsi:type="dcterms:W3CDTF">2006-08-16T00:00:00Z</dcterms:created>
  <dcterms:modified xsi:type="dcterms:W3CDTF">2017-07-06T22:05:51Z</dcterms:modified>
</cp:coreProperties>
</file>