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490" r:id="rId5"/>
    <p:sldId id="264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499" r:id="rId15"/>
    <p:sldId id="297" r:id="rId16"/>
    <p:sldId id="500" r:id="rId17"/>
    <p:sldId id="468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430" r:id="rId28"/>
    <p:sldId id="510" r:id="rId29"/>
    <p:sldId id="511" r:id="rId30"/>
    <p:sldId id="512" r:id="rId31"/>
    <p:sldId id="298" r:id="rId32"/>
    <p:sldId id="300" r:id="rId33"/>
    <p:sldId id="513" r:id="rId34"/>
    <p:sldId id="514" r:id="rId35"/>
    <p:sldId id="515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660"/>
  </p:normalViewPr>
  <p:slideViewPr>
    <p:cSldViewPr>
      <p:cViewPr>
        <p:scale>
          <a:sx n="90" d="100"/>
          <a:sy n="90" d="100"/>
        </p:scale>
        <p:origin x="-1032" y="-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7.png"/><Relationship Id="rId7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7.png"/><Relationship Id="rId7" Type="http://schemas.openxmlformats.org/officeDocument/2006/relationships/image" Target="../media/image2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7.png"/><Relationship Id="rId7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7.png"/><Relationship Id="rId7" Type="http://schemas.openxmlformats.org/officeDocument/2006/relationships/image" Target="../media/image3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1.png"/><Relationship Id="rId7" Type="http://schemas.openxmlformats.org/officeDocument/2006/relationships/image" Target="../media/image6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2.png"/><Relationship Id="rId7" Type="http://schemas.openxmlformats.org/officeDocument/2006/relationships/image" Target="../media/image7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99.png"/><Relationship Id="rId7" Type="http://schemas.openxmlformats.org/officeDocument/2006/relationships/image" Target="../media/image10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104.png"/><Relationship Id="rId7" Type="http://schemas.openxmlformats.org/officeDocument/2006/relationships/image" Target="../media/image107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Function Operations and Composition of </a:t>
            </a:r>
            <a:r>
              <a:rPr lang="en-US" sz="4400" dirty="0" smtClean="0">
                <a:solidFill>
                  <a:schemeClr val="tx1"/>
                </a:solidFill>
              </a:rPr>
              <a:t>Functions</a:t>
            </a:r>
          </a:p>
          <a:p>
            <a:r>
              <a:rPr lang="en-US" sz="3500" dirty="0" smtClean="0"/>
              <a:t>Unit 1 Lesson 6 </a:t>
            </a:r>
            <a:endParaRPr lang="en-US" sz="3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3950"/>
            <a:ext cx="75438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25" t="-7792" r="-472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9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25" t="-7792" r="-472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0021" y="2239641"/>
                <a:ext cx="4824975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  <m:r>
                        <a:rPr lang="en-US" sz="2400" b="1" i="1">
                          <a:latin typeface="Cambria Math"/>
                        </a:rPr>
                        <m:t>) +(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1" y="2239641"/>
                <a:ext cx="4824975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214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0020" y="2785731"/>
                <a:ext cx="369428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𝟕𝟐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0" y="2785731"/>
                <a:ext cx="3694281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280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2130" y="3867150"/>
                <a:ext cx="246670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</m:t>
                      </m:r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3867150"/>
                <a:ext cx="2466701" cy="496674"/>
              </a:xfrm>
              <a:prstGeom prst="rect">
                <a:avLst/>
              </a:prstGeom>
              <a:blipFill rotWithShape="1">
                <a:blip r:embed="rId8"/>
                <a:stretch>
                  <a:fillRect t="-8537" r="-4444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0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25" t="-7792" r="-472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0021" y="2239641"/>
                <a:ext cx="4619791" cy="505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  <m:r>
                        <a:rPr lang="en-US" sz="2400" b="1" i="1">
                          <a:latin typeface="Cambria Math"/>
                        </a:rPr>
                        <m:t>)−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1" y="2239641"/>
                <a:ext cx="4619791" cy="505331"/>
              </a:xfrm>
              <a:prstGeom prst="rect">
                <a:avLst/>
              </a:prstGeom>
              <a:blipFill rotWithShape="1">
                <a:blip r:embed="rId6"/>
                <a:stretch>
                  <a:fillRect t="-1205" r="-2111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0020" y="2785731"/>
                <a:ext cx="424468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0" y="2785731"/>
                <a:ext cx="4244688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244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2130" y="3867150"/>
                <a:ext cx="246670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3867150"/>
                <a:ext cx="2466701" cy="496674"/>
              </a:xfrm>
              <a:prstGeom prst="rect">
                <a:avLst/>
              </a:prstGeom>
              <a:blipFill rotWithShape="1">
                <a:blip r:embed="rId8"/>
                <a:stretch>
                  <a:fillRect t="-8537" r="-4444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8754" y="3270304"/>
                <a:ext cx="369428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𝟗𝟎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54" y="3270304"/>
                <a:ext cx="3694281" cy="47000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2970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3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25" t="-7792" r="-472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0021" y="2239641"/>
                <a:ext cx="4460516" cy="505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  <m:r>
                        <a:rPr lang="en-US" sz="2400" b="1" i="1">
                          <a:latin typeface="Cambria Math"/>
                        </a:rPr>
                        <m:t>)∗(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1" y="2239641"/>
                <a:ext cx="4460516" cy="505331"/>
              </a:xfrm>
              <a:prstGeom prst="rect">
                <a:avLst/>
              </a:prstGeom>
              <a:blipFill rotWithShape="1">
                <a:blip r:embed="rId6"/>
                <a:stretch>
                  <a:fillRect t="-1205" r="-2186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60020" y="2785731"/>
                <a:ext cx="504291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𝟕𝟐𝟗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0" y="2785731"/>
                <a:ext cx="5042919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2056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2130" y="3867150"/>
                <a:ext cx="2407390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3867150"/>
                <a:ext cx="2407390" cy="496674"/>
              </a:xfrm>
              <a:prstGeom prst="rect">
                <a:avLst/>
              </a:prstGeom>
              <a:blipFill rotWithShape="1">
                <a:blip r:embed="rId8"/>
                <a:stretch>
                  <a:fillRect t="-8537" r="-4557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5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3203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525" t="-7792" r="-472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0021" y="2239641"/>
                <a:ext cx="5264583" cy="939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𝒈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𝟖𝟏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  <m:r>
                            <a:rPr lang="en-US" sz="2400" b="1" i="1">
                              <a:latin typeface="Cambria Math"/>
                            </a:rPr>
                            <m:t>)(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  <m:r>
                            <a:rPr lang="en-US" sz="2400" b="1" i="1">
                              <a:latin typeface="Cambria Math"/>
                            </a:rPr>
                            <m:t>)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1" y="2239641"/>
                <a:ext cx="5264583" cy="939103"/>
              </a:xfrm>
              <a:prstGeom prst="rect">
                <a:avLst/>
              </a:prstGeom>
              <a:blipFill rotWithShape="1">
                <a:blip r:embed="rId6"/>
                <a:stretch>
                  <a:fillRect r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91262" y="3999859"/>
                <a:ext cx="3716017" cy="724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𝒈</m:t>
                              </m:r>
                            </m:den>
                          </m:f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=(−∞,−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r>
                        <a:rPr lang="en-US" sz="2400" b="1" i="1">
                          <a:latin typeface="Cambria Math"/>
                        </a:rPr>
                        <m:t>)∪(−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r>
                        <a:rPr lang="en-US" sz="2400" b="1" i="1">
                          <a:latin typeface="Cambria Math"/>
                        </a:rPr>
                        <m:t>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62" y="3999859"/>
                <a:ext cx="3716017" cy="724942"/>
              </a:xfrm>
              <a:prstGeom prst="rect">
                <a:avLst/>
              </a:prstGeom>
              <a:blipFill rotWithShape="1">
                <a:blip r:embed="rId7"/>
                <a:stretch>
                  <a:fillRect t="-5882" r="-2623"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2130" y="3048886"/>
                <a:ext cx="5855880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𝒈</m:t>
                              </m:r>
                            </m:den>
                          </m:f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3048886"/>
                <a:ext cx="5855880" cy="9221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800601" y="3353527"/>
            <a:ext cx="4256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the function can be simplified, determine the domain before simplifying!</a:t>
            </a:r>
          </a:p>
        </p:txBody>
      </p:sp>
    </p:spTree>
    <p:extLst>
      <p:ext uri="{BB962C8B-B14F-4D97-AF65-F5344CB8AC3E}">
        <p14:creationId xmlns:p14="http://schemas.microsoft.com/office/powerpoint/2010/main" val="389689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52400" y="517422"/>
                <a:ext cx="9144000" cy="3127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Composition of Functions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MS Mincho"/>
                    <a:cs typeface="Times New Roman"/>
                  </a:rPr>
                  <a:t>The composition of function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with function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is defined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∘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𝒈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(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MS Mincho"/>
                    <a:cs typeface="Times New Roman"/>
                  </a:rPr>
                  <a:t>The domain of the composite function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∘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is the set of all such that: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MS Mincho"/>
                    <a:cs typeface="Times New Roman"/>
                  </a:rPr>
                  <a:t>1.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is in the domain of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and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MS Mincho"/>
                    <a:cs typeface="Times New Roman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is in the domain of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17422"/>
                <a:ext cx="9144000" cy="3127779"/>
              </a:xfrm>
              <a:prstGeom prst="rect">
                <a:avLst/>
              </a:prstGeom>
              <a:blipFill rotWithShape="1">
                <a:blip r:embed="rId2"/>
                <a:stretch>
                  <a:fillRect l="-1000" t="-585"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8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3400" y="1200150"/>
                <a:ext cx="46907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𝒎𝒖𝒔𝒕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𝒃𝒆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𝒊𝒏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𝒕𝒉𝒆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𝒅𝒐𝒎𝒂𝒊𝒏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𝒐𝒇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𝒈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00150"/>
                <a:ext cx="4690708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156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95584" y="3385583"/>
                <a:ext cx="50519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𝒎𝒖𝒔𝒕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𝒃𝒆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𝒊𝒏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𝒕𝒉𝒆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𝒅𝒐𝒎𝒂𝒊𝒏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𝒐𝒇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584" y="3385583"/>
                <a:ext cx="505196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32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042592" y="2156948"/>
            <a:ext cx="1425394" cy="990600"/>
          </a:xfrm>
          <a:prstGeom prst="rect">
            <a:avLst/>
          </a:prstGeom>
          <a:solidFill>
            <a:srgbClr val="F9C295"/>
          </a:solidFill>
          <a:ln w="317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7664" y="2156947"/>
            <a:ext cx="1447799" cy="948201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3175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2000" y="2724150"/>
            <a:ext cx="1280592" cy="0"/>
          </a:xfrm>
          <a:prstGeom prst="straightConnector1">
            <a:avLst/>
          </a:prstGeom>
          <a:noFill/>
          <a:ln w="31750" cap="flat" cmpd="sng" algn="ctr">
            <a:solidFill>
              <a:schemeClr val="tx2"/>
            </a:solidFill>
            <a:prstDash val="solid"/>
            <a:bevel/>
            <a:headEnd type="oval"/>
            <a:tailEnd type="stealth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3467986" y="2724150"/>
            <a:ext cx="2429678" cy="0"/>
          </a:xfrm>
          <a:prstGeom prst="straightConnector1">
            <a:avLst/>
          </a:prstGeom>
          <a:noFill/>
          <a:ln w="31750" cap="flat" cmpd="sng" algn="ctr">
            <a:solidFill>
              <a:schemeClr val="tx2"/>
            </a:solidFill>
            <a:prstDash val="solid"/>
            <a:bevel/>
            <a:headEnd type="oval"/>
            <a:tailEnd type="stealth"/>
          </a:ln>
          <a:effectLst/>
        </p:spPr>
      </p:cxnSp>
      <p:cxnSp>
        <p:nvCxnSpPr>
          <p:cNvPr id="14" name="Straight Arrow Connector 13"/>
          <p:cNvCxnSpPr/>
          <p:nvPr/>
        </p:nvCxnSpPr>
        <p:spPr>
          <a:xfrm>
            <a:off x="7385843" y="2697057"/>
            <a:ext cx="1280592" cy="0"/>
          </a:xfrm>
          <a:prstGeom prst="straightConnector1">
            <a:avLst/>
          </a:prstGeom>
          <a:noFill/>
          <a:ln w="31750" cap="flat" cmpd="sng" algn="ctr">
            <a:solidFill>
              <a:schemeClr val="tx2"/>
            </a:solidFill>
            <a:prstDash val="solid"/>
            <a:bevel/>
            <a:headEnd type="oval"/>
            <a:tailEnd type="stealt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62000" y="2254564"/>
                <a:ext cx="82489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                 </m:t>
                      </m:r>
                      <m:r>
                        <a:rPr lang="en-US" sz="2400" b="1" i="1" smtClean="0">
                          <a:latin typeface="Cambria Math"/>
                        </a:rPr>
                        <m:t>𝒈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                </m:t>
                      </m:r>
                      <m:r>
                        <a:rPr lang="en-US" sz="2400" b="1" i="1" smtClean="0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                   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r>
                        <a:rPr lang="en-US" sz="2400" b="1" i="1">
                          <a:latin typeface="Cambria Math"/>
                        </a:rPr>
                        <m:t>                 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254564"/>
                <a:ext cx="824892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03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2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217296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80" t="-10526" r="-53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29000" y="1258351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258351"/>
                <a:ext cx="2023887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567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  <a:blipFill rotWithShape="1">
                <a:blip r:embed="rId6"/>
                <a:stretch>
                  <a:fillRect t="-8537" r="-9259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217296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80" t="-10526" r="-53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29000" y="1258351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258351"/>
                <a:ext cx="2023887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567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  <a:blipFill rotWithShape="1">
                <a:blip r:embed="rId6"/>
                <a:stretch>
                  <a:fillRect t="-8537" r="-9259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08620" y="2195643"/>
                <a:ext cx="308860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20" y="2195643"/>
                <a:ext cx="3088602" cy="509178"/>
              </a:xfrm>
              <a:prstGeom prst="rect">
                <a:avLst/>
              </a:prstGeom>
              <a:blipFill rotWithShape="1">
                <a:blip r:embed="rId7"/>
                <a:stretch>
                  <a:fillRect t="-3571" r="-3748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71406" y="2735863"/>
                <a:ext cx="3398174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06" y="2735863"/>
                <a:ext cx="3398174" cy="509178"/>
              </a:xfrm>
              <a:prstGeom prst="rect">
                <a:avLst/>
              </a:prstGeom>
              <a:blipFill rotWithShape="1">
                <a:blip r:embed="rId8"/>
                <a:stretch>
                  <a:fillRect t="-3614" r="-3226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34192" y="3236519"/>
                <a:ext cx="3463705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92" y="3236519"/>
                <a:ext cx="3463705" cy="509178"/>
              </a:xfrm>
              <a:prstGeom prst="rect">
                <a:avLst/>
              </a:prstGeom>
              <a:blipFill rotWithShape="1">
                <a:blip r:embed="rId9"/>
                <a:stretch>
                  <a:fillRect t="-3614" r="-334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8795" y="3755763"/>
                <a:ext cx="320825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95" y="3755763"/>
                <a:ext cx="3208251" cy="509178"/>
              </a:xfrm>
              <a:prstGeom prst="rect">
                <a:avLst/>
              </a:prstGeom>
              <a:blipFill rotWithShape="1">
                <a:blip r:embed="rId10"/>
                <a:stretch>
                  <a:fillRect t="-3571" r="-3416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76155" y="4264941"/>
                <a:ext cx="2657843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55" y="4264941"/>
                <a:ext cx="2657843" cy="509178"/>
              </a:xfrm>
              <a:prstGeom prst="rect">
                <a:avLst/>
              </a:prstGeom>
              <a:blipFill rotWithShape="1">
                <a:blip r:embed="rId11"/>
                <a:stretch>
                  <a:fillRect t="-3614" r="-4358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77786" y="3293297"/>
                <a:ext cx="2397772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786" y="3293297"/>
                <a:ext cx="2397772" cy="496674"/>
              </a:xfrm>
              <a:prstGeom prst="rect">
                <a:avLst/>
              </a:prstGeom>
              <a:blipFill rotWithShape="1">
                <a:blip r:embed="rId12"/>
                <a:stretch>
                  <a:fillRect t="-8537" r="-4569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2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19886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198862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07" t="-10526" r="-613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29000" y="1258351"/>
                <a:ext cx="217130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258351"/>
                <a:ext cx="2171300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5337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567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  <a:blipFill rotWithShape="1">
                <a:blip r:embed="rId6"/>
                <a:stretch>
                  <a:fillRect t="-8537" r="-9259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8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Function Operations and Composition of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lvl="0" indent="0" algn="ctr">
              <a:buNone/>
            </a:pPr>
            <a:r>
              <a:rPr lang="en-US" sz="2800" dirty="0"/>
              <a:t>Combine standard function types using arithmetic </a:t>
            </a:r>
            <a:r>
              <a:rPr lang="en-US" sz="2800" dirty="0" smtClean="0"/>
              <a:t>operations</a:t>
            </a:r>
            <a:endParaRPr lang="en-US" sz="2800" dirty="0"/>
          </a:p>
          <a:p>
            <a:pPr marL="0" lvl="0" indent="0" algn="ctr">
              <a:buNone/>
            </a:pPr>
            <a:r>
              <a:rPr lang="en-US" sz="2800" dirty="0"/>
              <a:t>Compose </a:t>
            </a:r>
            <a:r>
              <a:rPr lang="en-US" sz="2800" dirty="0" smtClean="0"/>
              <a:t>functions </a:t>
            </a:r>
            <a:endParaRPr lang="en-US" sz="2800" dirty="0"/>
          </a:p>
          <a:p>
            <a:pPr marL="0" lv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Key Vocabulary</a:t>
            </a:r>
            <a:r>
              <a:rPr lang="en-US" sz="2600" b="1" dirty="0" smtClean="0">
                <a:solidFill>
                  <a:srgbClr val="0070C0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en-US" sz="2600" dirty="0" smtClean="0"/>
              <a:t>Function operation</a:t>
            </a:r>
          </a:p>
          <a:p>
            <a:pPr marL="0" lvl="0" indent="0" algn="ctr">
              <a:buNone/>
            </a:pPr>
            <a:r>
              <a:rPr lang="en-US" sz="2600" dirty="0" smtClean="0"/>
              <a:t>Composition of function</a:t>
            </a:r>
          </a:p>
          <a:p>
            <a:pPr marL="0" lvl="0" indent="0" algn="ctr">
              <a:buNone/>
            </a:pPr>
            <a:r>
              <a:rPr lang="en-US" sz="2600" dirty="0"/>
              <a:t>Decomposition of Composite Functions</a:t>
            </a:r>
            <a:endParaRPr lang="en-US" sz="2600" dirty="0" smtClean="0"/>
          </a:p>
          <a:p>
            <a:pPr marL="0" lvl="0" indent="0" algn="ctr">
              <a:buNone/>
            </a:pPr>
            <a:r>
              <a:rPr lang="en-US" sz="2600" dirty="0" smtClean="0"/>
              <a:t>Domain of composite function</a:t>
            </a:r>
            <a:endParaRPr lang="en-US" sz="2600" dirty="0"/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 smtClean="0"/>
              <a:t> 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350"/>
            <a:ext cx="3344064" cy="369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19886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198862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07" t="-10526" r="-613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29000" y="1258351"/>
                <a:ext cx="217130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258351"/>
                <a:ext cx="2171300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5337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20" y="1735079"/>
                <a:ext cx="204158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567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703165"/>
                <a:ext cx="1320041" cy="496674"/>
              </a:xfrm>
              <a:prstGeom prst="rect">
                <a:avLst/>
              </a:prstGeom>
              <a:blipFill rotWithShape="1">
                <a:blip r:embed="rId6"/>
                <a:stretch>
                  <a:fillRect t="-8537" r="-9259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90899" y="2198738"/>
                <a:ext cx="308860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99" y="2198738"/>
                <a:ext cx="3088602" cy="509178"/>
              </a:xfrm>
              <a:prstGeom prst="rect">
                <a:avLst/>
              </a:prstGeom>
              <a:blipFill rotWithShape="1">
                <a:blip r:embed="rId7"/>
                <a:stretch>
                  <a:fillRect t="-3614" r="-3748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3045" y="2647950"/>
                <a:ext cx="3325975" cy="591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45" y="2647950"/>
                <a:ext cx="3325975" cy="591572"/>
              </a:xfrm>
              <a:prstGeom prst="rect">
                <a:avLst/>
              </a:prstGeom>
              <a:blipFill rotWithShape="1">
                <a:blip r:embed="rId8"/>
                <a:stretch>
                  <a:fillRect r="-3297" b="-19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70190" y="3248353"/>
                <a:ext cx="342677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90" y="3248353"/>
                <a:ext cx="3426772" cy="509178"/>
              </a:xfrm>
              <a:prstGeom prst="rect">
                <a:avLst/>
              </a:prstGeom>
              <a:blipFill rotWithShape="1">
                <a:blip r:embed="rId9"/>
                <a:stretch>
                  <a:fillRect t="-3614" r="-3381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70190" y="3757531"/>
                <a:ext cx="3899657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90" y="3757531"/>
                <a:ext cx="3899657" cy="509178"/>
              </a:xfrm>
              <a:prstGeom prst="rect">
                <a:avLst/>
              </a:prstGeom>
              <a:blipFill rotWithShape="1">
                <a:blip r:embed="rId10"/>
                <a:stretch>
                  <a:fillRect t="-3571" r="-2813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70190" y="4257329"/>
                <a:ext cx="3533596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90" y="4257329"/>
                <a:ext cx="3533596" cy="509178"/>
              </a:xfrm>
              <a:prstGeom prst="rect">
                <a:avLst/>
              </a:prstGeom>
              <a:blipFill rotWithShape="1">
                <a:blip r:embed="rId11"/>
                <a:stretch>
                  <a:fillRect t="-3571" r="-3103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96000" y="3131466"/>
                <a:ext cx="2397772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131466"/>
                <a:ext cx="2397772" cy="496674"/>
              </a:xfrm>
              <a:prstGeom prst="rect">
                <a:avLst/>
              </a:prstGeom>
              <a:blipFill rotWithShape="1">
                <a:blip r:embed="rId12"/>
                <a:stretch>
                  <a:fillRect t="-8642" r="-4580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6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275" y="139561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373749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3737498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10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4207" y="1494966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207" y="1494966"/>
                <a:ext cx="204158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67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62800" y="1477462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477462"/>
                <a:ext cx="1320041" cy="496674"/>
              </a:xfrm>
              <a:prstGeom prst="rect">
                <a:avLst/>
              </a:prstGeom>
              <a:blipFill rotWithShape="1">
                <a:blip r:embed="rId5"/>
                <a:stretch>
                  <a:fillRect t="-8537" r="-8756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4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39561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373749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3737498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10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81600" y="1511342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511342"/>
                <a:ext cx="204158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37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7366" y="2185144"/>
                <a:ext cx="308860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2185144"/>
                <a:ext cx="3088602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571" r="-3748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33322" y="2608106"/>
                <a:ext cx="5866478" cy="85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   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    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22" y="2608106"/>
                <a:ext cx="5866478" cy="850939"/>
              </a:xfrm>
              <a:prstGeom prst="rect">
                <a:avLst/>
              </a:prstGeom>
              <a:blipFill rotWithShape="1">
                <a:blip r:embed="rId6"/>
                <a:stretch>
                  <a:fillRect r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9207" y="3333750"/>
                <a:ext cx="6405434" cy="1084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          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  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07" y="3333750"/>
                <a:ext cx="6405434" cy="1084143"/>
              </a:xfrm>
              <a:prstGeom prst="rect">
                <a:avLst/>
              </a:prstGeom>
              <a:blipFill rotWithShape="1">
                <a:blip r:embed="rId7"/>
                <a:stretch>
                  <a:fillRect r="-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52050" y="4236061"/>
                <a:ext cx="265784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50" y="4236061"/>
                <a:ext cx="2657843" cy="786177"/>
              </a:xfrm>
              <a:prstGeom prst="rect">
                <a:avLst/>
              </a:prstGeom>
              <a:blipFill rotWithShape="1">
                <a:blip r:embed="rId8"/>
                <a:stretch>
                  <a:fillRect r="-4587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4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39561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373749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3737498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10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80154" y="1378107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154" y="1378107"/>
                <a:ext cx="1320041" cy="496674"/>
              </a:xfrm>
              <a:prstGeom prst="rect">
                <a:avLst/>
              </a:prstGeom>
              <a:blipFill rotWithShape="1">
                <a:blip r:embed="rId4"/>
                <a:stretch>
                  <a:fillRect t="-8537" r="-8756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91363" y="2671484"/>
                <a:ext cx="3257558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)∪(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363" y="2671484"/>
                <a:ext cx="3257558" cy="496611"/>
              </a:xfrm>
              <a:prstGeom prst="rect">
                <a:avLst/>
              </a:prstGeom>
              <a:blipFill rotWithShape="1">
                <a:blip r:embed="rId5"/>
                <a:stretch>
                  <a:fillRect t="-8537" r="-3364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2502" y="3168095"/>
                <a:ext cx="462068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)∪(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)∪(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02" y="3168095"/>
                <a:ext cx="4620689" cy="786177"/>
              </a:xfrm>
              <a:prstGeom prst="rect">
                <a:avLst/>
              </a:prstGeom>
              <a:blipFill rotWithShape="1">
                <a:blip r:embed="rId6"/>
                <a:stretch>
                  <a:fillRect r="-2111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4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838" y="139561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319350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3193503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626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4207" y="1494966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207" y="1494966"/>
                <a:ext cx="204158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67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62800" y="1477462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477462"/>
                <a:ext cx="1320041" cy="496674"/>
              </a:xfrm>
              <a:prstGeom prst="rect">
                <a:avLst/>
              </a:prstGeom>
              <a:blipFill rotWithShape="1">
                <a:blip r:embed="rId5"/>
                <a:stretch>
                  <a:fillRect t="-8537" r="-8756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8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838" y="139561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319350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3193503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626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4207" y="1494966"/>
                <a:ext cx="2041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207" y="1494966"/>
                <a:ext cx="204158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67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97892" y="2018880"/>
                <a:ext cx="308860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92" y="2018880"/>
                <a:ext cx="3088602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571" r="-3748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1977" y="3273571"/>
                <a:ext cx="1960280" cy="1084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77" y="3273571"/>
                <a:ext cx="1960280" cy="1084143"/>
              </a:xfrm>
              <a:prstGeom prst="rect">
                <a:avLst/>
              </a:prstGeom>
              <a:blipFill rotWithShape="1">
                <a:blip r:embed="rId6"/>
                <a:stretch>
                  <a:fillRect r="-5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72754" y="4343819"/>
                <a:ext cx="1929503" cy="7277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54" y="4343819"/>
                <a:ext cx="1929503" cy="727763"/>
              </a:xfrm>
              <a:prstGeom prst="rect">
                <a:avLst/>
              </a:prstGeom>
              <a:blipFill rotWithShape="1">
                <a:blip r:embed="rId7"/>
                <a:stretch>
                  <a:fillRect r="-6013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97892" y="2452039"/>
                <a:ext cx="5819414" cy="85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           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    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92" y="2452039"/>
                <a:ext cx="5819414" cy="850939"/>
              </a:xfrm>
              <a:prstGeom prst="rect">
                <a:avLst/>
              </a:prstGeom>
              <a:blipFill rotWithShape="1">
                <a:blip r:embed="rId8"/>
                <a:stretch>
                  <a:fillRect r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1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Find each composite function. Determine the domain of each composite function.</a:t>
            </a:r>
            <a:endParaRPr lang="en-US" sz="24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838" y="139561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319350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3193503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3626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53000" y="1466366"/>
                <a:ext cx="132004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466366"/>
                <a:ext cx="1320041" cy="496674"/>
              </a:xfrm>
              <a:prstGeom prst="rect">
                <a:avLst/>
              </a:prstGeom>
              <a:blipFill rotWithShape="1">
                <a:blip r:embed="rId4"/>
                <a:stretch>
                  <a:fillRect t="-8642" r="-925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2611" y="2266950"/>
                <a:ext cx="3257558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)∪(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611" y="2266950"/>
                <a:ext cx="3257558" cy="496611"/>
              </a:xfrm>
              <a:prstGeom prst="rect">
                <a:avLst/>
              </a:prstGeom>
              <a:blipFill rotWithShape="1">
                <a:blip r:embed="rId5"/>
                <a:stretch>
                  <a:fillRect t="-8642" r="-337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7366" y="2871677"/>
                <a:ext cx="3483582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)∪(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2871677"/>
                <a:ext cx="3483582" cy="496674"/>
              </a:xfrm>
              <a:prstGeom prst="rect">
                <a:avLst/>
              </a:prstGeom>
              <a:blipFill rotWithShape="1">
                <a:blip r:embed="rId6"/>
                <a:stretch>
                  <a:fillRect t="-8537" r="-3147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3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3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>
                <a:ea typeface="MS Mincho"/>
                <a:cs typeface="Times New Roman"/>
              </a:rPr>
              <a:t>: Find and then evaluate each composite function.</a:t>
            </a:r>
            <a:endParaRPr lang="en-US" sz="28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94" y="97155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74921" y="963215"/>
                <a:ext cx="4689809" cy="4684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      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21" y="963215"/>
                <a:ext cx="4689809" cy="468462"/>
              </a:xfrm>
              <a:prstGeom prst="rect">
                <a:avLst/>
              </a:prstGeom>
              <a:blipFill rotWithShape="1">
                <a:blip r:embed="rId3"/>
                <a:stretch>
                  <a:fillRect t="-9091" r="-221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02595" y="981272"/>
                <a:ext cx="20479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595" y="981272"/>
                <a:ext cx="2047997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9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3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>
                <a:ea typeface="MS Mincho"/>
                <a:cs typeface="Times New Roman"/>
              </a:rPr>
              <a:t>: Find and then evaluate each composite function.</a:t>
            </a:r>
            <a:endParaRPr lang="en-US" sz="28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94" y="97155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74921" y="963215"/>
                <a:ext cx="4689809" cy="4684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      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21" y="963215"/>
                <a:ext cx="4689809" cy="468462"/>
              </a:xfrm>
              <a:prstGeom prst="rect">
                <a:avLst/>
              </a:prstGeom>
              <a:blipFill rotWithShape="1">
                <a:blip r:embed="rId3"/>
                <a:stretch>
                  <a:fillRect t="-9091" r="-221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02595" y="981272"/>
                <a:ext cx="20479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595" y="981272"/>
                <a:ext cx="2047997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59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9474" y="1581150"/>
                <a:ext cx="308860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74" y="1581150"/>
                <a:ext cx="3088602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571" r="-3748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5800" y="2106146"/>
                <a:ext cx="2615524" cy="55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106146"/>
                <a:ext cx="2615524" cy="557717"/>
              </a:xfrm>
              <a:prstGeom prst="rect">
                <a:avLst/>
              </a:prstGeom>
              <a:blipFill rotWithShape="1">
                <a:blip r:embed="rId6"/>
                <a:stretch>
                  <a:fillRect r="-4429" b="-20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65352" y="2667174"/>
                <a:ext cx="2675604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52" y="2667174"/>
                <a:ext cx="2675604" cy="534826"/>
              </a:xfrm>
              <a:prstGeom prst="rect">
                <a:avLst/>
              </a:prstGeom>
              <a:blipFill rotWithShape="1">
                <a:blip r:embed="rId7"/>
                <a:stretch>
                  <a:fillRect r="-4338" b="-2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2955" y="1583935"/>
                <a:ext cx="2688428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𝟔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5" y="1583935"/>
                <a:ext cx="2688428" cy="534826"/>
              </a:xfrm>
              <a:prstGeom prst="rect">
                <a:avLst/>
              </a:prstGeom>
              <a:blipFill rotWithShape="1">
                <a:blip r:embed="rId8"/>
                <a:stretch>
                  <a:fillRect r="-4535" b="-2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49566" y="2118761"/>
                <a:ext cx="2138021" cy="533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𝟔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566" y="2118761"/>
                <a:ext cx="2138021" cy="533479"/>
              </a:xfrm>
              <a:prstGeom prst="rect">
                <a:avLst/>
              </a:prstGeom>
              <a:blipFill rotWithShape="1">
                <a:blip r:embed="rId9"/>
                <a:stretch>
                  <a:fillRect r="-5429" b="-2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707358" y="2667174"/>
                <a:ext cx="1935915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𝟔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358" y="2667174"/>
                <a:ext cx="1935915" cy="509178"/>
              </a:xfrm>
              <a:prstGeom prst="rect">
                <a:avLst/>
              </a:prstGeom>
              <a:blipFill rotWithShape="1">
                <a:blip r:embed="rId10"/>
                <a:stretch>
                  <a:fillRect t="-3614" r="-597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5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3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>
                <a:ea typeface="MS Mincho"/>
                <a:cs typeface="Times New Roman"/>
              </a:rPr>
              <a:t>: Find and then evaluate each composite function.</a:t>
            </a:r>
            <a:endParaRPr lang="en-US" sz="28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94" y="971550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0" y="810480"/>
                <a:ext cx="693350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  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        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10480"/>
                <a:ext cx="6933500" cy="783804"/>
              </a:xfrm>
              <a:prstGeom prst="rect">
                <a:avLst/>
              </a:prstGeom>
              <a:blipFill rotWithShape="1">
                <a:blip r:embed="rId3"/>
                <a:stretch>
                  <a:fillRect r="-1847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Function Operations and Composition of 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54" y="466269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556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274078"/>
                <a:ext cx="8382000" cy="4753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i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Function Operations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:r>
                  <a:rPr lang="en-US" sz="2800" dirty="0">
                    <a:ea typeface="MS Mincho"/>
                    <a:cs typeface="Times New Roman"/>
                  </a:rPr>
                  <a:t>and</a:t>
                </a:r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:r>
                  <a:rPr lang="en-US" sz="2800" dirty="0">
                    <a:ea typeface="MS Mincho"/>
                    <a:cs typeface="Times New Roman"/>
                  </a:rPr>
                  <a:t>be any two functions. You can add, subtract, multiply or divide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:r>
                  <a:rPr lang="en-US" sz="2800" dirty="0">
                    <a:ea typeface="MS Mincho"/>
                    <a:cs typeface="Times New Roman"/>
                  </a:rPr>
                  <a:t>and</a:t>
                </a:r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(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:r>
                  <a:rPr lang="en-US" sz="2800" dirty="0">
                    <a:ea typeface="MS Mincho"/>
                    <a:cs typeface="Times New Roman"/>
                  </a:rPr>
                  <a:t>to form a new function.</a:t>
                </a: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The domain of new function consist of the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-values that are in the domains of both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and</a:t>
                </a:r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(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 </a:t>
                </a:r>
                <a:endParaRPr lang="en-US" sz="2800" b="1" dirty="0" smtClean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 smtClean="0">
                    <a:ea typeface="MS Mincho"/>
                    <a:cs typeface="Times New Roman"/>
                  </a:rPr>
                  <a:t>When </a:t>
                </a:r>
                <a:r>
                  <a:rPr lang="en-US" sz="2800" dirty="0">
                    <a:ea typeface="MS Mincho"/>
                    <a:cs typeface="Times New Roman"/>
                  </a:rPr>
                  <a:t>new function</a:t>
                </a:r>
                <a:r>
                  <a:rPr lang="en-US" sz="2800" b="1" dirty="0">
                    <a:ea typeface="MS Mincho"/>
                    <a:cs typeface="Times New Roman"/>
                  </a:rPr>
                  <a:t> </a:t>
                </a:r>
                <a:r>
                  <a:rPr lang="en-US" sz="2800" dirty="0" smtClean="0">
                    <a:ea typeface="Times New Roman"/>
                    <a:cs typeface="Calibri"/>
                  </a:rPr>
                  <a:t>involves </a:t>
                </a:r>
                <a:r>
                  <a:rPr lang="en-US" sz="2800" dirty="0">
                    <a:ea typeface="Times New Roman"/>
                    <a:cs typeface="Calibri"/>
                  </a:rPr>
                  <a:t>division, the domain does not include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-values for which the denominator is equal to zero.</a:t>
                </a: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078"/>
                <a:ext cx="8382000" cy="4753737"/>
              </a:xfrm>
              <a:prstGeom prst="rect">
                <a:avLst/>
              </a:prstGeom>
              <a:blipFill rotWithShape="1">
                <a:blip r:embed="rId3"/>
                <a:stretch>
                  <a:fillRect l="-1455" t="-513" r="-1891" b="-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Sample Problem 3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>
                <a:ea typeface="MS Mincho"/>
                <a:cs typeface="Times New Roman"/>
              </a:rPr>
              <a:t>: Find and then evaluate each composite function.</a:t>
            </a:r>
            <a:endParaRPr lang="en-US" sz="2800" b="1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94" y="971550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0" y="810480"/>
                <a:ext cx="693350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         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        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10480"/>
                <a:ext cx="6933500" cy="783804"/>
              </a:xfrm>
              <a:prstGeom prst="rect">
                <a:avLst/>
              </a:prstGeom>
              <a:blipFill rotWithShape="1">
                <a:blip r:embed="rId3"/>
                <a:stretch>
                  <a:fillRect r="-1847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8276" y="1628396"/>
                <a:ext cx="308860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76" y="1628396"/>
                <a:ext cx="3088602" cy="509178"/>
              </a:xfrm>
              <a:prstGeom prst="rect">
                <a:avLst/>
              </a:prstGeom>
              <a:blipFill rotWithShape="1">
                <a:blip r:embed="rId4"/>
                <a:stretch>
                  <a:fillRect t="-3571" r="-3748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7358" y="2152053"/>
                <a:ext cx="2902077" cy="80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58" y="2152053"/>
                <a:ext cx="2902077" cy="806696"/>
              </a:xfrm>
              <a:prstGeom prst="rect">
                <a:avLst/>
              </a:prstGeom>
              <a:blipFill rotWithShape="1">
                <a:blip r:embed="rId5"/>
                <a:stretch>
                  <a:fillRect r="-3992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98783" y="2958749"/>
                <a:ext cx="3532057" cy="793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) 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83" y="2958749"/>
                <a:ext cx="3532057" cy="793422"/>
              </a:xfrm>
              <a:prstGeom prst="rect">
                <a:avLst/>
              </a:prstGeom>
              <a:blipFill rotWithShape="1">
                <a:blip r:embed="rId6"/>
                <a:stretch>
                  <a:fillRect r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20048" y="3738373"/>
                <a:ext cx="4411529" cy="793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48" y="3738373"/>
                <a:ext cx="4411529" cy="793422"/>
              </a:xfrm>
              <a:prstGeom prst="rect">
                <a:avLst/>
              </a:prstGeom>
              <a:blipFill rotWithShape="1">
                <a:blip r:embed="rId7"/>
                <a:stretch>
                  <a:fillRect r="-2348" b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35248" y="4531795"/>
                <a:ext cx="2657843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48" y="4531795"/>
                <a:ext cx="2657843" cy="509178"/>
              </a:xfrm>
              <a:prstGeom prst="rect">
                <a:avLst/>
              </a:prstGeom>
              <a:blipFill rotWithShape="1">
                <a:blip r:embed="rId8"/>
                <a:stretch>
                  <a:fillRect t="-3571" r="-4358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15000" y="2369259"/>
                <a:ext cx="2956579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∗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369259"/>
                <a:ext cx="2956579" cy="509178"/>
              </a:xfrm>
              <a:prstGeom prst="rect">
                <a:avLst/>
              </a:prstGeom>
              <a:blipFill rotWithShape="1">
                <a:blip r:embed="rId9"/>
                <a:stretch>
                  <a:fillRect t="-3614" r="-3711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886907" y="2958749"/>
                <a:ext cx="1935915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907" y="2958749"/>
                <a:ext cx="1935915" cy="509178"/>
              </a:xfrm>
              <a:prstGeom prst="rect">
                <a:avLst/>
              </a:prstGeom>
              <a:blipFill rotWithShape="1">
                <a:blip r:embed="rId10"/>
                <a:stretch>
                  <a:fillRect t="-3571" r="-5994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8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972" y="438150"/>
            <a:ext cx="8048847" cy="4155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>
                <a:solidFill>
                  <a:srgbClr val="4F81BD"/>
                </a:solidFill>
                <a:ea typeface="MS Mincho"/>
                <a:cs typeface="Times New Roman"/>
              </a:rPr>
              <a:t>Decomposition of Composite </a:t>
            </a:r>
            <a:r>
              <a:rPr lang="en-US" sz="2800" b="1" u="sng" dirty="0" smtClean="0">
                <a:solidFill>
                  <a:srgbClr val="4F81BD"/>
                </a:solidFill>
                <a:ea typeface="MS Mincho"/>
                <a:cs typeface="Times New Roman"/>
              </a:rPr>
              <a:t>Functions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ea typeface="MS Mincho"/>
                <a:cs typeface="Times New Roman"/>
              </a:rPr>
              <a:t>When you form a composite function, you “compose” two functions to form a new function. It is also possible to reverse this process. You can “decompose” a given function and express it as a composition of two functions. Although there is more than one way to do this, there is often a “natural” selection that comes to mind first.</a:t>
            </a:r>
            <a:endParaRPr lang="en-US" sz="2800" dirty="0">
              <a:ea typeface="MS Mincho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/>
                  <a:t>Express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as a composition of two functions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∘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dirty="0" smtClean="0">
                    <a:ea typeface="MS Mincho"/>
                    <a:cs typeface="Times New Roman"/>
                  </a:rPr>
                  <a:t>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976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758704" cy="591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758704" cy="591572"/>
              </a:xfrm>
              <a:prstGeom prst="rect">
                <a:avLst/>
              </a:prstGeom>
              <a:blipFill rotWithShape="1">
                <a:blip r:embed="rId3"/>
                <a:stretch>
                  <a:fillRect r="-4204" b="-19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9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/>
                  <a:t>Express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as a composition of two functions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∘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dirty="0" smtClean="0">
                    <a:ea typeface="MS Mincho"/>
                    <a:cs typeface="Times New Roman"/>
                  </a:rPr>
                  <a:t>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976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758704" cy="591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758704" cy="591572"/>
              </a:xfrm>
              <a:prstGeom prst="rect">
                <a:avLst/>
              </a:prstGeom>
              <a:blipFill rotWithShape="1">
                <a:blip r:embed="rId3"/>
                <a:stretch>
                  <a:fillRect r="-4204" b="-19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93853" y="1869310"/>
                <a:ext cx="4116127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53" y="1869310"/>
                <a:ext cx="4116127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614" r="-251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1104" y="2378488"/>
                <a:ext cx="4688591" cy="591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04" y="2378488"/>
                <a:ext cx="4688591" cy="591572"/>
              </a:xfrm>
              <a:prstGeom prst="rect">
                <a:avLst/>
              </a:prstGeom>
              <a:blipFill rotWithShape="1">
                <a:blip r:embed="rId6"/>
                <a:stretch>
                  <a:fillRect r="-2081" b="-19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1147" y="3409950"/>
                <a:ext cx="158562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47" y="3409950"/>
                <a:ext cx="1585627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383" t="-7792" r="-728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00702" y="3409950"/>
                <a:ext cx="234923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702" y="3409950"/>
                <a:ext cx="2349233" cy="470000"/>
              </a:xfrm>
              <a:prstGeom prst="rect">
                <a:avLst/>
              </a:prstGeom>
              <a:blipFill rotWithShape="1">
                <a:blip r:embed="rId8"/>
                <a:stretch>
                  <a:fillRect t="-7792" r="-46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0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/>
                  <a:t>Express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as a composition of two functions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∘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dirty="0" smtClean="0">
                    <a:ea typeface="MS Mincho"/>
                    <a:cs typeface="Times New Roman"/>
                  </a:rPr>
                  <a:t>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976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5899" y="14696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9380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93806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500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4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/>
                  <a:t>Express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as a composition of two functions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∘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dirty="0" smtClean="0">
                    <a:ea typeface="MS Mincho"/>
                    <a:cs typeface="Times New Roman"/>
                  </a:rPr>
                  <a:t>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372599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976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5899" y="146967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9380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93806" cy="786177"/>
              </a:xfrm>
              <a:prstGeom prst="rect">
                <a:avLst/>
              </a:prstGeom>
              <a:blipFill rotWithShape="1">
                <a:blip r:embed="rId3"/>
                <a:stretch>
                  <a:fillRect r="-500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3933" y="2072383"/>
                <a:ext cx="4116127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∘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33" y="2072383"/>
                <a:ext cx="4116127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614" r="-251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6895" y="2588478"/>
                <a:ext cx="4250202" cy="85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den>
                      </m:f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95" y="2588478"/>
                <a:ext cx="4250202" cy="850939"/>
              </a:xfrm>
              <a:prstGeom prst="rect">
                <a:avLst/>
              </a:prstGeom>
              <a:blipFill rotWithShape="1">
                <a:blip r:embed="rId6"/>
                <a:stretch>
                  <a:fillRect r="-2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45198" y="3638549"/>
                <a:ext cx="198862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3638549"/>
                <a:ext cx="1988621" cy="786177"/>
              </a:xfrm>
              <a:prstGeom prst="rect">
                <a:avLst/>
              </a:prstGeom>
              <a:blipFill rotWithShape="1">
                <a:blip r:embed="rId7"/>
                <a:stretch>
                  <a:fillRect r="-5828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81400" y="3846971"/>
                <a:ext cx="16578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846971"/>
                <a:ext cx="1657826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738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Function Operations and Composition of 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54" y="466269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556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9138827"/>
                  </p:ext>
                </p:extLst>
              </p:nvPr>
            </p:nvGraphicFramePr>
            <p:xfrm>
              <a:off x="1066800" y="971548"/>
              <a:ext cx="7086600" cy="37578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02020"/>
                    <a:gridCol w="4384580"/>
                  </a:tblGrid>
                  <a:tr h="51662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Operation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Definition</a:t>
                          </a:r>
                          <a:endParaRPr lang="en-US" sz="2000" i="1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0619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𝒇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𝒈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𝒈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0619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𝒇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𝒈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𝒈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20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0619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𝒇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∗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𝒈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𝒈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4138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Division</a:t>
                          </a:r>
                          <a:endParaRPr lang="en-US" sz="20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𝒇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÷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𝒈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÷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𝒈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𝒇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𝒈</m:t>
                                        </m:r>
                                      </m:den>
                                    </m:f>
                                  </m:e>
                                </m:d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𝒈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    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𝒘𝒉𝒆𝒓𝒆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𝒈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)≠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9138827"/>
                  </p:ext>
                </p:extLst>
              </p:nvPr>
            </p:nvGraphicFramePr>
            <p:xfrm>
              <a:off x="1066800" y="971548"/>
              <a:ext cx="7086600" cy="369613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02020"/>
                    <a:gridCol w="4384580"/>
                  </a:tblGrid>
                  <a:tr h="51662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Operation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Definition</a:t>
                          </a:r>
                          <a:endParaRPr lang="en-US" sz="2000" i="1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8046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1528" t="-75893" b="-366071"/>
                          </a:stretch>
                        </a:blipFill>
                      </a:tcPr>
                    </a:tc>
                  </a:tr>
                  <a:tr h="68046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1528" t="-177477" b="-269369"/>
                          </a:stretch>
                        </a:blipFill>
                      </a:tcPr>
                    </a:tc>
                  </a:tr>
                  <a:tr h="68046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1528" t="-275000" b="-166964"/>
                          </a:stretch>
                        </a:blipFill>
                      </a:tcPr>
                    </a:tc>
                  </a:tr>
                  <a:tr h="113811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2000" b="1" i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Division</a:t>
                          </a:r>
                          <a:endParaRPr lang="en-US" sz="20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1528" t="-2245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35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13" t="-7792" r="-383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13" t="-7792" r="-383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9257" y="2246681"/>
                <a:ext cx="51648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𝒇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(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𝟏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)+(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𝟓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7" y="2246681"/>
                <a:ext cx="5164812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2007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49257" y="2800350"/>
                <a:ext cx="369428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7" y="2800350"/>
                <a:ext cx="3694281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280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2000" y="3867150"/>
                <a:ext cx="246670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</m:t>
                      </m:r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67150"/>
                <a:ext cx="2466701" cy="496674"/>
              </a:xfrm>
              <a:prstGeom prst="rect">
                <a:avLst/>
              </a:prstGeom>
              <a:blipFill rotWithShape="1">
                <a:blip r:embed="rId8"/>
                <a:stretch>
                  <a:fillRect t="-8537" r="-4444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7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13" t="-7792" r="-383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9257" y="2246681"/>
                <a:ext cx="5163786" cy="505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)−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7" y="2246681"/>
                <a:ext cx="5163786" cy="505331"/>
              </a:xfrm>
              <a:prstGeom prst="rect">
                <a:avLst/>
              </a:prstGeom>
              <a:blipFill rotWithShape="1">
                <a:blip r:embed="rId6"/>
                <a:stretch>
                  <a:fillRect t="-1220" r="-2007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47485" y="2751077"/>
                <a:ext cx="478868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85" y="2751077"/>
                <a:ext cx="4788683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216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2000" y="3867150"/>
                <a:ext cx="2466701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=(−∞,∞</m:t>
                      </m:r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67150"/>
                <a:ext cx="2466701" cy="496674"/>
              </a:xfrm>
              <a:prstGeom prst="rect">
                <a:avLst/>
              </a:prstGeom>
              <a:blipFill rotWithShape="1">
                <a:blip r:embed="rId8"/>
                <a:stretch>
                  <a:fillRect t="-8537" r="-4444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0904" y="3265888"/>
                <a:ext cx="3509935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04" y="3265888"/>
                <a:ext cx="3509935" cy="470000"/>
              </a:xfrm>
              <a:prstGeom prst="rect">
                <a:avLst/>
              </a:prstGeom>
              <a:blipFill rotWithShape="1">
                <a:blip r:embed="rId9"/>
                <a:stretch>
                  <a:fillRect t="-7792" r="-295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8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13" t="-7792" r="-383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9257" y="2246681"/>
                <a:ext cx="5004512" cy="505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)∗(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7" y="2246681"/>
                <a:ext cx="5004512" cy="505331"/>
              </a:xfrm>
              <a:prstGeom prst="rect">
                <a:avLst/>
              </a:prstGeom>
              <a:blipFill rotWithShape="1">
                <a:blip r:embed="rId6"/>
                <a:stretch>
                  <a:fillRect t="-1220" r="-2195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47485" y="2751077"/>
                <a:ext cx="467422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𝟏𝟏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85" y="2751077"/>
                <a:ext cx="4674228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2216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2000" y="3867150"/>
                <a:ext cx="2406364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−∞,∞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67150"/>
                <a:ext cx="2406364" cy="496674"/>
              </a:xfrm>
              <a:prstGeom prst="rect">
                <a:avLst/>
              </a:prstGeom>
              <a:blipFill rotWithShape="1">
                <a:blip r:embed="rId8"/>
                <a:stretch>
                  <a:fillRect t="-8537" r="-4557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1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Function Operations and Composition of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1605915" algn="l"/>
                  </a:tabLst>
                </a:pPr>
                <a:r>
                  <a:rPr lang="en-US" sz="2400" b="1" dirty="0" smtClean="0">
                    <a:solidFill>
                      <a:schemeClr val="accent1"/>
                    </a:solidFill>
                  </a:rPr>
                  <a:t>Sample Problem 1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400" b="1" dirty="0"/>
                  <a:t>: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𝒇</m:t>
                        </m:r>
                        <m:r>
                          <a:rPr lang="en-US" sz="2400" b="1" i="1">
                            <a:latin typeface="Cambria Math"/>
                          </a:rPr>
                          <m:t>∗</m:t>
                        </m:r>
                        <m:r>
                          <a:rPr lang="en-US" sz="2400" b="1" i="1">
                            <a:latin typeface="Cambria Math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,</m:t>
                    </m:r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𝒈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for each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𝒈</m:t>
                    </m:r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/>
                  <a:t>. Determine the domain of each new function.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9" y="316478"/>
                <a:ext cx="8980487" cy="1421543"/>
              </a:xfrm>
              <a:prstGeom prst="rect">
                <a:avLst/>
              </a:prstGeom>
              <a:blipFill rotWithShape="1">
                <a:blip r:embed="rId2"/>
                <a:stretch>
                  <a:fillRect l="-1086" t="-3433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3278" y="1772778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30" y="1735162"/>
                <a:ext cx="2864374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213" t="-7792" r="-383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274" y="1731559"/>
                <a:ext cx="202388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02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9257" y="2246681"/>
                <a:ext cx="3371436" cy="939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𝒈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7" y="2246681"/>
                <a:ext cx="3371436" cy="939103"/>
              </a:xfrm>
              <a:prstGeom prst="rect">
                <a:avLst/>
              </a:prstGeom>
              <a:blipFill rotWithShape="1">
                <a:blip r:embed="rId6"/>
                <a:stretch>
                  <a:fillRect r="-3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2000" y="3867150"/>
                <a:ext cx="3257558" cy="724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𝑫</m:t>
                          </m:r>
                        </m:e>
                        <m:sub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𝒈</m:t>
                              </m:r>
                            </m:den>
                          </m:f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=(−∞,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  <m:r>
                        <a:rPr lang="en-US" sz="2400" b="1" i="1">
                          <a:latin typeface="Cambria Math"/>
                        </a:rPr>
                        <m:t>)∪(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  <m:r>
                        <a:rPr lang="en-US" sz="2400" b="1" i="1">
                          <a:latin typeface="Cambria Math"/>
                        </a:rPr>
                        <m:t>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67150"/>
                <a:ext cx="3257558" cy="724942"/>
              </a:xfrm>
              <a:prstGeom prst="rect">
                <a:avLst/>
              </a:prstGeom>
              <a:blipFill rotWithShape="1">
                <a:blip r:embed="rId7"/>
                <a:stretch>
                  <a:fillRect t="-5882" r="-3371"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65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3162</Words>
  <Application>Microsoft Office PowerPoint</Application>
  <PresentationFormat>On-screen Show (16:9)</PresentationFormat>
  <Paragraphs>264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Function Operations and Composition of Functions</vt:lpstr>
      <vt:lpstr>Function Operations and Composition of Functions</vt:lpstr>
      <vt:lpstr>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  <vt:lpstr> Function Operations and Composition of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Snezana Calovska</cp:lastModifiedBy>
  <cp:revision>190</cp:revision>
  <dcterms:created xsi:type="dcterms:W3CDTF">2006-08-16T00:00:00Z</dcterms:created>
  <dcterms:modified xsi:type="dcterms:W3CDTF">2017-07-03T14:08:44Z</dcterms:modified>
</cp:coreProperties>
</file>