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87" r:id="rId5"/>
    <p:sldId id="388" r:id="rId6"/>
    <p:sldId id="389" r:id="rId7"/>
    <p:sldId id="390" r:id="rId8"/>
    <p:sldId id="391" r:id="rId9"/>
    <p:sldId id="264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0" r:id="rId29"/>
    <p:sldId id="296" r:id="rId30"/>
    <p:sldId id="411" r:id="rId31"/>
    <p:sldId id="297" r:id="rId32"/>
    <p:sldId id="412" r:id="rId33"/>
    <p:sldId id="298" r:id="rId34"/>
    <p:sldId id="413" r:id="rId35"/>
    <p:sldId id="300" r:id="rId36"/>
    <p:sldId id="414" r:id="rId37"/>
    <p:sldId id="415" r:id="rId38"/>
    <p:sldId id="416" r:id="rId39"/>
    <p:sldId id="276" r:id="rId40"/>
    <p:sldId id="338" r:id="rId41"/>
    <p:sldId id="417" r:id="rId42"/>
    <p:sldId id="418" r:id="rId43"/>
    <p:sldId id="419" r:id="rId44"/>
    <p:sldId id="420" r:id="rId45"/>
    <p:sldId id="421" r:id="rId4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>
      <p:cViewPr>
        <p:scale>
          <a:sx n="90" d="100"/>
          <a:sy n="90" d="100"/>
        </p:scale>
        <p:origin x="-762" y="-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2.png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3.png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290.png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4.png"/><Relationship Id="rId4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35.png"/><Relationship Id="rId4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20.png"/><Relationship Id="rId4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14.emf"/><Relationship Id="rId9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1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4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4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4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4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343150"/>
            <a:ext cx="8305800" cy="19812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Continuity, End Behavior, and </a:t>
            </a:r>
            <a:r>
              <a:rPr lang="en-US" sz="4400" dirty="0" smtClean="0">
                <a:solidFill>
                  <a:schemeClr val="tx1"/>
                </a:solidFill>
              </a:rPr>
              <a:t>Limits</a:t>
            </a:r>
          </a:p>
          <a:p>
            <a:r>
              <a:rPr lang="en-US" sz="3500" dirty="0" smtClean="0"/>
              <a:t>Unit 1 Lesson 3 </a:t>
            </a:r>
            <a:endParaRPr lang="en-US" sz="35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23950"/>
            <a:ext cx="754380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</a:t>
            </a:r>
            <a:r>
              <a:rPr lang="en-US" sz="2400" b="1" dirty="0" smtClean="0">
                <a:ea typeface="MS Mincho"/>
                <a:cs typeface="Times New Roman"/>
              </a:rPr>
              <a:t>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563982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4401590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4401590" cy="470000"/>
              </a:xfrm>
              <a:prstGeom prst="rect">
                <a:avLst/>
              </a:prstGeom>
              <a:blipFill rotWithShape="1">
                <a:blip r:embed="rId3"/>
                <a:stretch>
                  <a:fillRect l="-139" t="-7792" r="-263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99775"/>
            <a:ext cx="2971800" cy="27119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66437" y="2025647"/>
                <a:ext cx="3983270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∗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𝟏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𝟕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=−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437" y="2025647"/>
                <a:ext cx="3983270" cy="470000"/>
              </a:xfrm>
              <a:prstGeom prst="rect">
                <a:avLst/>
              </a:prstGeom>
              <a:blipFill rotWithShape="1">
                <a:blip r:embed="rId5"/>
                <a:stretch>
                  <a:fillRect t="-7792" r="-275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69981" y="2555876"/>
                <a:ext cx="18315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𝒆𝒙𝒊𝒔𝒕𝒔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981" y="2555876"/>
                <a:ext cx="1831527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667" t="-10526" r="-633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5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</a:t>
            </a:r>
            <a:r>
              <a:rPr lang="en-US" sz="2400" b="1" dirty="0" smtClean="0">
                <a:ea typeface="MS Mincho"/>
                <a:cs typeface="Times New Roman"/>
              </a:rPr>
              <a:t>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563982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4401590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4401590" cy="470000"/>
              </a:xfrm>
              <a:prstGeom prst="rect">
                <a:avLst/>
              </a:prstGeom>
              <a:blipFill rotWithShape="1">
                <a:blip r:embed="rId3"/>
                <a:stretch>
                  <a:fillRect l="-139" t="-7792" r="-263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99775"/>
            <a:ext cx="2971800" cy="27119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91000" y="2017752"/>
                <a:ext cx="25174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→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𝒚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→−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017752"/>
                <a:ext cx="2517420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485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186846"/>
                  </p:ext>
                </p:extLst>
              </p:nvPr>
            </p:nvGraphicFramePr>
            <p:xfrm>
              <a:off x="4343400" y="2724150"/>
              <a:ext cx="4267201" cy="1295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12800"/>
                    <a:gridCol w="1151467"/>
                    <a:gridCol w="1151467"/>
                    <a:gridCol w="1151467"/>
                  </a:tblGrid>
                  <a:tr h="6477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𝟗𝟗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𝟗𝟗𝟗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477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solidFill>
                                          <a:srgbClr val="1F497D"/>
                                        </a:solidFill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>
                                        <a:solidFill>
                                          <a:srgbClr val="1F497D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𝟔𝟕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𝟎𝟔𝟗𝟕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𝟎𝟎𝟔𝟗𝟗𝟕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186846"/>
                  </p:ext>
                </p:extLst>
              </p:nvPr>
            </p:nvGraphicFramePr>
            <p:xfrm>
              <a:off x="4343400" y="2724150"/>
              <a:ext cx="4267201" cy="1295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12800"/>
                    <a:gridCol w="1151467"/>
                    <a:gridCol w="1151467"/>
                    <a:gridCol w="1151467"/>
                  </a:tblGrid>
                  <a:tr h="647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52" t="-6604" r="-426316" b="-1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0899" t="-6604" r="-200000" b="-1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70899" t="-6604" r="-100000" b="-1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70899" t="-6604" b="-100943"/>
                          </a:stretch>
                        </a:blipFill>
                      </a:tcPr>
                    </a:tc>
                  </a:tr>
                  <a:tr h="647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52" t="-106604" r="-426316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0899" t="-106604" r="-200000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70899" t="-106604" r="-100000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70899" t="-106604" b="-9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301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</a:t>
            </a:r>
            <a:r>
              <a:rPr lang="en-US" sz="2400" b="1" dirty="0" smtClean="0">
                <a:ea typeface="MS Mincho"/>
                <a:cs typeface="Times New Roman"/>
              </a:rPr>
              <a:t>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563982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4401590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4401590" cy="470000"/>
              </a:xfrm>
              <a:prstGeom prst="rect">
                <a:avLst/>
              </a:prstGeom>
              <a:blipFill rotWithShape="1">
                <a:blip r:embed="rId3"/>
                <a:stretch>
                  <a:fillRect l="-139" t="-7792" r="-263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99775"/>
            <a:ext cx="2971800" cy="27119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91000" y="2017752"/>
                <a:ext cx="23827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→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𝒚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→−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017752"/>
                <a:ext cx="2382768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487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0863962"/>
                  </p:ext>
                </p:extLst>
              </p:nvPr>
            </p:nvGraphicFramePr>
            <p:xfrm>
              <a:off x="4343400" y="2724150"/>
              <a:ext cx="4419601" cy="13716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41828"/>
                    <a:gridCol w="1192591"/>
                    <a:gridCol w="1192591"/>
                    <a:gridCol w="1192591"/>
                  </a:tblGrid>
                  <a:tr h="6858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𝟎𝟏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𝟎𝟎𝟏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solidFill>
                                          <a:srgbClr val="1F497D"/>
                                        </a:solidFill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>
                                        <a:solidFill>
                                          <a:srgbClr val="1F497D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𝟐𝟕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𝟗𝟐𝟗𝟕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𝟗𝟗𝟐𝟗𝟗𝟕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0863962"/>
                  </p:ext>
                </p:extLst>
              </p:nvPr>
            </p:nvGraphicFramePr>
            <p:xfrm>
              <a:off x="4343400" y="2724150"/>
              <a:ext cx="4419601" cy="13716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41828"/>
                    <a:gridCol w="1192591"/>
                    <a:gridCol w="1192591"/>
                    <a:gridCol w="1192591"/>
                  </a:tblGrid>
                  <a:tr h="685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25" t="-6195" r="-425362" b="-99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0918" t="-6195" r="-199490" b="-99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71795" t="-6195" r="-100513" b="-99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70408" t="-6195" b="-99115"/>
                          </a:stretch>
                        </a:blipFill>
                      </a:tcPr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25" t="-107143" r="-425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0918" t="-107143" r="-199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71795" t="-107143" r="-100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70408" t="-1071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332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</a:t>
            </a:r>
            <a:r>
              <a:rPr lang="en-US" sz="2400" b="1" dirty="0" smtClean="0">
                <a:ea typeface="MS Mincho"/>
                <a:cs typeface="Times New Roman"/>
              </a:rPr>
              <a:t>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563982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4401590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4401590" cy="470000"/>
              </a:xfrm>
              <a:prstGeom prst="rect">
                <a:avLst/>
              </a:prstGeom>
              <a:blipFill rotWithShape="1">
                <a:blip r:embed="rId3"/>
                <a:stretch>
                  <a:fillRect l="-139" t="-7792" r="-263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99775"/>
            <a:ext cx="2971800" cy="27119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91000" y="2017752"/>
                <a:ext cx="376199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𝟑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𝒂𝒏𝒅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𝒚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→−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𝟑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</m:oMath>
                  </m:oMathPara>
                </a14:m>
                <a:endParaRPr lang="en-US" sz="2400" b="1" i="1" dirty="0" smtClean="0">
                  <a:effectLst/>
                  <a:latin typeface="Cambria Math"/>
                  <a:ea typeface="MS Mincho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𝒇𝒓𝒐𝒎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𝒃𝒐𝒕𝒉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𝒔𝒊𝒅𝒆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𝒐𝒇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017752"/>
                <a:ext cx="3761991" cy="830997"/>
              </a:xfrm>
              <a:prstGeom prst="rect">
                <a:avLst/>
              </a:prstGeom>
              <a:blipFill rotWithShape="1">
                <a:blip r:embed="rId5"/>
                <a:stretch>
                  <a:fillRect t="-5882" r="-2917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18843" y="3000695"/>
                <a:ext cx="3521029" cy="5898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Calibri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cs typeface="Calibri"/>
                                </a:rPr>
                              </m:ctrlPr>
                            </m:limLow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MS Mincho"/>
                                  <a:cs typeface="Calibri"/>
                                </a:rPr>
                                <m:t>𝐥𝐢𝐦</m:t>
                              </m:r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MS Mincho"/>
                                  <a:cs typeface="Calibri"/>
                                </a:rPr>
                                <m:t> </m:t>
                              </m:r>
                            </m:e>
                            <m:lim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Calibri"/>
                                </a:rPr>
                                <m:t>→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Calibri"/>
                                </a:rPr>
                                <m:t>𝟏</m:t>
                              </m:r>
                              <m:r>
                                <a:rPr lang="en-US" sz="2400" b="1">
                                  <a:effectLst/>
                                  <a:latin typeface="Cambria Math"/>
                                  <a:ea typeface="MS Mincho"/>
                                  <a:cs typeface="Calibri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𝟕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=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𝒇</m:t>
                          </m:r>
                        </m:e>
                      </m:func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(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𝟏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843" y="3000695"/>
                <a:ext cx="3521029" cy="589841"/>
              </a:xfrm>
              <a:prstGeom prst="rect">
                <a:avLst/>
              </a:prstGeom>
              <a:blipFill rotWithShape="1">
                <a:blip r:embed="rId6"/>
                <a:stretch>
                  <a:fillRect t="-5155" r="-3120" b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038600" y="3590536"/>
                <a:ext cx="4572000" cy="83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en-US" sz="2400" b="1" i="1" dirty="0" smtClean="0">
                  <a:effectLst/>
                  <a:latin typeface="Cambria Math"/>
                  <a:ea typeface="MS Mincho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𝒊𝒔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𝒄𝒐𝒏𝒕𝒊𝒏𝒖𝒐𝒖𝒔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𝟏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590536"/>
                <a:ext cx="4572000" cy="839332"/>
              </a:xfrm>
              <a:prstGeom prst="rect">
                <a:avLst/>
              </a:prstGeom>
              <a:blipFill rotWithShape="1">
                <a:blip r:embed="rId7"/>
                <a:stretch>
                  <a:fillRect t="-507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97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</a:t>
            </a:r>
            <a:r>
              <a:rPr lang="en-US" sz="2400" b="1" dirty="0" smtClean="0">
                <a:ea typeface="MS Mincho"/>
                <a:cs typeface="Times New Roman"/>
              </a:rPr>
              <a:t>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736336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3624967" cy="806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3624967" cy="806375"/>
              </a:xfrm>
              <a:prstGeom prst="rect">
                <a:avLst/>
              </a:prstGeom>
              <a:blipFill rotWithShape="1">
                <a:blip r:embed="rId3"/>
                <a:stretch>
                  <a:fillRect r="-3030"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83" y="2358866"/>
            <a:ext cx="3048000" cy="258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5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</a:t>
            </a:r>
            <a:r>
              <a:rPr lang="en-US" sz="2400" b="1" dirty="0" smtClean="0">
                <a:ea typeface="MS Mincho"/>
                <a:cs typeface="Times New Roman"/>
              </a:rPr>
              <a:t>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736336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3624967" cy="806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3624967" cy="806375"/>
              </a:xfrm>
              <a:prstGeom prst="rect">
                <a:avLst/>
              </a:prstGeom>
              <a:blipFill rotWithShape="1">
                <a:blip r:embed="rId3"/>
                <a:stretch>
                  <a:fillRect r="-3030"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83" y="2358866"/>
            <a:ext cx="3048000" cy="2581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10767" y="2191115"/>
                <a:ext cx="2798395" cy="818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𝟎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∗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𝟎</m:t>
                              </m:r>
                            </m:e>
                          </m:d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𝟎</m:t>
                          </m:r>
                        </m:den>
                      </m:f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effectLst/>
                              <a:latin typeface="Cambria Math"/>
                              <a:cs typeface="Times New Roman"/>
                            </a:rPr>
                            <m:t>𝟎</m:t>
                          </m:r>
                        </m:num>
                        <m:den>
                          <m:r>
                            <a:rPr lang="en-US" sz="2400" b="1" i="1" smtClean="0">
                              <a:effectLst/>
                              <a:latin typeface="Cambria Math"/>
                              <a:cs typeface="Times New Roman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67" y="2191115"/>
                <a:ext cx="2798395" cy="818044"/>
              </a:xfrm>
              <a:prstGeom prst="rect">
                <a:avLst/>
              </a:prstGeom>
              <a:blipFill rotWithShape="1">
                <a:blip r:embed="rId5"/>
                <a:stretch>
                  <a:fillRect r="-2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75325" y="3019199"/>
                <a:ext cx="481093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𝑻𝒉𝒆</m:t>
                      </m:r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𝒇𝒖𝒏𝒄𝒕𝒊𝒐𝒏</m:t>
                      </m:r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𝒊𝒔</m:t>
                      </m:r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𝒖𝒏𝒅𝒆𝒇𝒊𝒏𝒆𝒅</m:t>
                      </m:r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en-US" sz="2400" b="1" i="1" dirty="0" smtClean="0">
                  <a:latin typeface="Cambria Math"/>
                  <a:ea typeface="MS Mincho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325" y="3019199"/>
                <a:ext cx="4810932" cy="830997"/>
              </a:xfrm>
              <a:prstGeom prst="rect">
                <a:avLst/>
              </a:prstGeom>
              <a:blipFill rotWithShape="1">
                <a:blip r:embed="rId6"/>
                <a:stretch>
                  <a:fillRect t="-5839" r="-1772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7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</a:t>
            </a:r>
            <a:r>
              <a:rPr lang="en-US" sz="2400" b="1" dirty="0" smtClean="0">
                <a:ea typeface="MS Mincho"/>
                <a:cs typeface="Times New Roman"/>
              </a:rPr>
              <a:t>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736336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3624967" cy="806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3624967" cy="806375"/>
              </a:xfrm>
              <a:prstGeom prst="rect">
                <a:avLst/>
              </a:prstGeom>
              <a:blipFill rotWithShape="1">
                <a:blip r:embed="rId3"/>
                <a:stretch>
                  <a:fillRect r="-3030"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83" y="2358866"/>
            <a:ext cx="3048000" cy="2581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863107" y="2174200"/>
                <a:ext cx="25174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→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𝒚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→−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107" y="2174200"/>
                <a:ext cx="2517420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667" r="-460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9607379"/>
                  </p:ext>
                </p:extLst>
              </p:nvPr>
            </p:nvGraphicFramePr>
            <p:xfrm>
              <a:off x="4681637" y="2800350"/>
              <a:ext cx="3928962" cy="9906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48374"/>
                    <a:gridCol w="1060196"/>
                    <a:gridCol w="1060196"/>
                    <a:gridCol w="1060196"/>
                  </a:tblGrid>
                  <a:tr h="4953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𝟎𝟏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𝟎𝟎𝟏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53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solidFill>
                                          <a:srgbClr val="1F497D"/>
                                        </a:solidFill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>
                                        <a:solidFill>
                                          <a:srgbClr val="1F497D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9607379"/>
                  </p:ext>
                </p:extLst>
              </p:nvPr>
            </p:nvGraphicFramePr>
            <p:xfrm>
              <a:off x="4681637" y="2800350"/>
              <a:ext cx="3928962" cy="9906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48374"/>
                    <a:gridCol w="1060196"/>
                    <a:gridCol w="1060196"/>
                    <a:gridCol w="1060196"/>
                  </a:tblGrid>
                  <a:tr h="4953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813" t="-7317" r="-424390" b="-9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1676" t="-7317" r="-201734" b="-9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70690" t="-7317" r="-100575" b="-9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70690" t="-7317" r="-575" b="-98780"/>
                          </a:stretch>
                        </a:blipFill>
                      </a:tcPr>
                    </a:tc>
                  </a:tr>
                  <a:tr h="4953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813" t="-108642" r="-424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1676" t="-108642" r="-2017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70690" t="-108642" r="-100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70690" t="-108642" r="-5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81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</a:t>
            </a:r>
            <a:r>
              <a:rPr lang="en-US" sz="2400" b="1" dirty="0" smtClean="0">
                <a:ea typeface="MS Mincho"/>
                <a:cs typeface="Times New Roman"/>
              </a:rPr>
              <a:t>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749555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3624967" cy="806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3624967" cy="806375"/>
              </a:xfrm>
              <a:prstGeom prst="rect">
                <a:avLst/>
              </a:prstGeom>
              <a:blipFill rotWithShape="1">
                <a:blip r:embed="rId3"/>
                <a:stretch>
                  <a:fillRect r="-3030"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83" y="2358866"/>
            <a:ext cx="3048000" cy="2581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863107" y="2174200"/>
                <a:ext cx="21535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→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𝒚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107" y="2174200"/>
                <a:ext cx="2153538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667" r="-5382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0170263"/>
                  </p:ext>
                </p:extLst>
              </p:nvPr>
            </p:nvGraphicFramePr>
            <p:xfrm>
              <a:off x="4566442" y="2876550"/>
              <a:ext cx="4120359" cy="12192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84830"/>
                    <a:gridCol w="1111843"/>
                    <a:gridCol w="1111843"/>
                    <a:gridCol w="1111843"/>
                  </a:tblGrid>
                  <a:tr h="6096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𝟎𝟏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𝟎𝟎𝟏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096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solidFill>
                                          <a:srgbClr val="1F497D"/>
                                        </a:solidFill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>
                                        <a:solidFill>
                                          <a:srgbClr val="1F497D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0170263"/>
                  </p:ext>
                </p:extLst>
              </p:nvPr>
            </p:nvGraphicFramePr>
            <p:xfrm>
              <a:off x="4566442" y="2876550"/>
              <a:ext cx="4120359" cy="12192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84830"/>
                    <a:gridCol w="1111843"/>
                    <a:gridCol w="1111843"/>
                    <a:gridCol w="1111843"/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7000" r="-42403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0879" t="-7000" r="-20054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69945" t="-7000" r="-9945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71429" t="-7000" b="-100000"/>
                          </a:stretch>
                        </a:blipFill>
                      </a:tcPr>
                    </a:tc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107000" r="-4240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0879" t="-107000" r="-2005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69945" t="-107000" r="-994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71429" t="-107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3757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</a:t>
            </a:r>
            <a:r>
              <a:rPr lang="en-US" sz="2400" b="1" dirty="0" smtClean="0">
                <a:ea typeface="MS Mincho"/>
                <a:cs typeface="Times New Roman"/>
              </a:rPr>
              <a:t>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736336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3624967" cy="806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3624967" cy="806375"/>
              </a:xfrm>
              <a:prstGeom prst="rect">
                <a:avLst/>
              </a:prstGeom>
              <a:blipFill rotWithShape="1">
                <a:blip r:embed="rId3"/>
                <a:stretch>
                  <a:fillRect r="-3030"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83" y="2358866"/>
            <a:ext cx="3048000" cy="2581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10767" y="2353392"/>
                <a:ext cx="5007525" cy="1175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</m:oMath>
                  </m:oMathPara>
                </a14:m>
                <a:endParaRPr lang="en-US" sz="2400" b="1" i="1" dirty="0" smtClean="0">
                  <a:effectLst/>
                  <a:latin typeface="Cambria Math"/>
                  <a:ea typeface="MS Mincho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𝒉𝒂𝒔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𝒋𝒖𝒎𝒑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𝒅𝒊𝒔𝒄𝒐𝒏𝒕𝒊𝒏𝒖𝒊𝒕𝒚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67" y="2353392"/>
                <a:ext cx="5007525" cy="1175706"/>
              </a:xfrm>
              <a:prstGeom prst="rect">
                <a:avLst/>
              </a:prstGeom>
              <a:blipFill rotWithShape="1">
                <a:blip r:embed="rId5"/>
                <a:stretch>
                  <a:fillRect l="-365" r="-852" b="-10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33804" y="3649637"/>
                <a:ext cx="4572000" cy="8224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𝒔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𝒊𝒏𝒄𝒆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𝒚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𝒗𝒂𝒍𝒖𝒆𝒔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𝒂𝒓𝒆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𝒂𝒏𝒅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𝒐𝒏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𝒐𝒑𝒑𝒐𝒔𝒊𝒕𝒆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𝒔𝒊𝒅𝒆𝒔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𝒐𝒇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804" y="3649637"/>
                <a:ext cx="4572000" cy="822469"/>
              </a:xfrm>
              <a:prstGeom prst="rect">
                <a:avLst/>
              </a:prstGeom>
              <a:blipFill rotWithShape="1">
                <a:blip r:embed="rId6"/>
                <a:stretch>
                  <a:fillRect r="-2800" b="-16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4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</a:t>
            </a:r>
            <a:r>
              <a:rPr lang="en-US" sz="2400" b="1" dirty="0" smtClean="0">
                <a:ea typeface="MS Mincho"/>
                <a:cs typeface="Times New Roman"/>
              </a:rPr>
              <a:t>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809750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4142929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4142929" cy="849079"/>
              </a:xfrm>
              <a:prstGeom prst="rect">
                <a:avLst/>
              </a:prstGeom>
              <a:blipFill rotWithShape="1">
                <a:blip r:embed="rId3"/>
                <a:stretch>
                  <a:fillRect r="-2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71750"/>
            <a:ext cx="260604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274"/>
            <a:ext cx="8077200" cy="407437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Continuity, End Behavior, and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6750"/>
            <a:ext cx="8229600" cy="411207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0070C0"/>
                </a:solidFill>
              </a:rPr>
              <a:t>Students will be able to</a:t>
            </a:r>
            <a:r>
              <a:rPr lang="en-US" sz="2600" b="1" dirty="0" smtClean="0">
                <a:solidFill>
                  <a:srgbClr val="0070C0"/>
                </a:solidFill>
              </a:rPr>
              <a:t>: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2600" dirty="0" smtClean="0"/>
              <a:t>Interpret </a:t>
            </a:r>
            <a:r>
              <a:rPr lang="en-US" sz="2600" dirty="0"/>
              <a:t>key features of graphs and tables in terms of the quantities, and sketch graphs showing key features given a verbal description of the relationship. </a:t>
            </a:r>
            <a:endParaRPr lang="en-US" sz="2600" dirty="0" smtClean="0"/>
          </a:p>
          <a:p>
            <a:pPr marL="0" indent="0" algn="ctr">
              <a:buNone/>
            </a:pPr>
            <a:r>
              <a:rPr lang="en-US" sz="2600" b="1" dirty="0" smtClean="0">
                <a:solidFill>
                  <a:srgbClr val="0070C0"/>
                </a:solidFill>
              </a:rPr>
              <a:t>Key </a:t>
            </a:r>
            <a:r>
              <a:rPr lang="en-US" sz="2600" b="1" dirty="0">
                <a:solidFill>
                  <a:srgbClr val="0070C0"/>
                </a:solidFill>
              </a:rPr>
              <a:t>Vocabulary</a:t>
            </a:r>
            <a:r>
              <a:rPr lang="en-US" sz="2600" b="1" dirty="0" smtClean="0">
                <a:solidFill>
                  <a:srgbClr val="0070C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2600" dirty="0" smtClean="0"/>
              <a:t>Discontinuity,</a:t>
            </a:r>
          </a:p>
          <a:p>
            <a:pPr marL="0" indent="0" algn="ctr">
              <a:buNone/>
            </a:pPr>
            <a:r>
              <a:rPr lang="en-US" sz="2600" dirty="0" smtClean="0"/>
              <a:t>A limit,</a:t>
            </a:r>
          </a:p>
          <a:p>
            <a:pPr marL="0" indent="0" algn="ctr">
              <a:buNone/>
            </a:pPr>
            <a:r>
              <a:rPr lang="en-US" sz="2600" dirty="0" smtClean="0"/>
              <a:t>End Behavior </a:t>
            </a:r>
            <a:endParaRPr lang="en-US" sz="2600" dirty="0"/>
          </a:p>
          <a:p>
            <a:pPr marL="0" indent="0" algn="ctr">
              <a:buNone/>
            </a:pPr>
            <a:endParaRPr lang="en-US" sz="26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2600" dirty="0" smtClean="0"/>
              <a:t> </a:t>
            </a:r>
          </a:p>
          <a:p>
            <a:pPr marL="0" indent="0" algn="ctr">
              <a:buNone/>
            </a:pPr>
            <a:endParaRPr lang="en-US" sz="2600" dirty="0" smtClean="0"/>
          </a:p>
          <a:p>
            <a:pPr marL="0" indent="0" algn="ctr">
              <a:buNone/>
            </a:pPr>
            <a:endParaRPr lang="en-US" sz="2600" dirty="0" smtClean="0"/>
          </a:p>
          <a:p>
            <a:pPr marL="0" indent="0" algn="ctr">
              <a:buNone/>
            </a:pPr>
            <a:endParaRPr lang="en-US" sz="26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26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05350"/>
            <a:ext cx="3344064" cy="36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4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</a:t>
            </a:r>
            <a:r>
              <a:rPr lang="en-US" sz="2400" b="1" dirty="0" smtClean="0">
                <a:ea typeface="MS Mincho"/>
                <a:cs typeface="Times New Roman"/>
              </a:rPr>
              <a:t>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75768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4142929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4142929" cy="849079"/>
              </a:xfrm>
              <a:prstGeom prst="rect">
                <a:avLst/>
              </a:prstGeom>
              <a:blipFill rotWithShape="1">
                <a:blip r:embed="rId3"/>
                <a:stretch>
                  <a:fillRect r="-2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71750"/>
            <a:ext cx="2606040" cy="238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80421" y="2147210"/>
                <a:ext cx="3447290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𝟎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421" y="2147210"/>
                <a:ext cx="3447290" cy="849079"/>
              </a:xfrm>
              <a:prstGeom prst="rect">
                <a:avLst/>
              </a:prstGeom>
              <a:blipFill rotWithShape="1">
                <a:blip r:embed="rId5"/>
                <a:stretch>
                  <a:fillRect r="-3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19600" y="2996289"/>
                <a:ext cx="43941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𝒊𝒔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𝒖𝒏𝒅𝒆𝒇𝒊𝒏𝒆𝒅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996289"/>
                <a:ext cx="4394152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667" r="-2358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326668" y="3477326"/>
                <a:ext cx="4572000" cy="12184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</m:oMath>
                  </m:oMathPara>
                </a14:m>
                <a:endParaRPr lang="en-US" sz="2400" b="1" i="1" dirty="0" smtClean="0">
                  <a:effectLst/>
                  <a:latin typeface="Cambria Math"/>
                  <a:ea typeface="MS Mincho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𝒊𝒔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𝒅𝒊𝒔𝒄𝒐𝒏𝒕𝒊𝒏𝒖𝒐𝒖𝒔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668" y="3477326"/>
                <a:ext cx="4572000" cy="1218410"/>
              </a:xfrm>
              <a:prstGeom prst="rect">
                <a:avLst/>
              </a:prstGeom>
              <a:blipFill rotWithShape="1">
                <a:blip r:embed="rId7"/>
                <a:stretch>
                  <a:fillRect l="-400" b="-10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319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</a:t>
            </a:r>
            <a:r>
              <a:rPr lang="en-US" sz="2400" b="1" dirty="0" smtClean="0">
                <a:ea typeface="MS Mincho"/>
                <a:cs typeface="Times New Roman"/>
              </a:rPr>
              <a:t>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861303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4142929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4142929" cy="849079"/>
              </a:xfrm>
              <a:prstGeom prst="rect">
                <a:avLst/>
              </a:prstGeom>
              <a:blipFill rotWithShape="1">
                <a:blip r:embed="rId3"/>
                <a:stretch>
                  <a:fillRect r="-2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71750"/>
            <a:ext cx="2606040" cy="238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83965" y="2340917"/>
                <a:ext cx="2746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→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𝒚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→−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965" y="2340917"/>
                <a:ext cx="2746649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421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3522824"/>
                  </p:ext>
                </p:extLst>
              </p:nvPr>
            </p:nvGraphicFramePr>
            <p:xfrm>
              <a:off x="4191000" y="3028950"/>
              <a:ext cx="4235690" cy="114066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06798"/>
                    <a:gridCol w="1142964"/>
                    <a:gridCol w="1142964"/>
                    <a:gridCol w="1142964"/>
                  </a:tblGrid>
                  <a:tr h="570334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𝟎𝟏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𝟎𝟎𝟏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0334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𝟎𝟏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𝟎𝟎𝟏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3522824"/>
                  </p:ext>
                </p:extLst>
              </p:nvPr>
            </p:nvGraphicFramePr>
            <p:xfrm>
              <a:off x="4191000" y="3028950"/>
              <a:ext cx="4235690" cy="114066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06798"/>
                    <a:gridCol w="1142964"/>
                    <a:gridCol w="1142964"/>
                    <a:gridCol w="1142964"/>
                  </a:tblGrid>
                  <a:tr h="5703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58" t="-7447" r="-426515" b="-989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1123" t="-7447" r="-201070" b="-989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70213" t="-7447" r="-100000" b="-989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71658" t="-7447" r="-535" b="-98936"/>
                          </a:stretch>
                        </a:blipFill>
                      </a:tcPr>
                    </a:tc>
                  </a:tr>
                  <a:tr h="5703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58" t="-108602" r="-426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1123" t="-108602" r="-201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70213" t="-108602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71658" t="-108602" r="-53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203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</a:t>
            </a:r>
            <a:r>
              <a:rPr lang="en-US" sz="2400" b="1" dirty="0" smtClean="0">
                <a:ea typeface="MS Mincho"/>
                <a:cs typeface="Times New Roman"/>
              </a:rPr>
              <a:t>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75768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4142929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4142929" cy="849079"/>
              </a:xfrm>
              <a:prstGeom prst="rect">
                <a:avLst/>
              </a:prstGeom>
              <a:blipFill rotWithShape="1">
                <a:blip r:embed="rId3"/>
                <a:stretch>
                  <a:fillRect r="-2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71750"/>
            <a:ext cx="2606040" cy="238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83965" y="2340917"/>
                <a:ext cx="26119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→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𝒚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→−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965" y="2340917"/>
                <a:ext cx="2611997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442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677335"/>
                  </p:ext>
                </p:extLst>
              </p:nvPr>
            </p:nvGraphicFramePr>
            <p:xfrm>
              <a:off x="4534544" y="2952750"/>
              <a:ext cx="4272757" cy="125984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13859"/>
                    <a:gridCol w="1152966"/>
                    <a:gridCol w="1152966"/>
                    <a:gridCol w="1152966"/>
                  </a:tblGrid>
                  <a:tr h="62992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𝟗𝟗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𝟗𝟗𝟗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2992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solidFill>
                                          <a:srgbClr val="1F497D"/>
                                        </a:solidFill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>
                                        <a:solidFill>
                                          <a:srgbClr val="1F497D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𝟗𝟗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𝟗𝟗𝟗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677335"/>
                  </p:ext>
                </p:extLst>
              </p:nvPr>
            </p:nvGraphicFramePr>
            <p:xfrm>
              <a:off x="4534544" y="2952750"/>
              <a:ext cx="4272757" cy="125984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13859"/>
                    <a:gridCol w="1152966"/>
                    <a:gridCol w="1152966"/>
                    <a:gridCol w="1152966"/>
                  </a:tblGrid>
                  <a:tr h="629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46" t="-5769" r="-42313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1429" t="-5769" r="-2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71429" t="-5769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71429" t="-5769" b="-100000"/>
                          </a:stretch>
                        </a:blipFill>
                      </a:tcPr>
                    </a:tc>
                  </a:tr>
                  <a:tr h="629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46" t="-106796" r="-423134" b="-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1429" t="-106796" r="-200000" b="-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71429" t="-106796" r="-100000" b="-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71429" t="-106796" b="-97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669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</a:t>
            </a:r>
            <a:r>
              <a:rPr lang="en-US" sz="2400" b="1" dirty="0" smtClean="0">
                <a:ea typeface="MS Mincho"/>
                <a:cs typeface="Times New Roman"/>
              </a:rPr>
              <a:t>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794814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4142929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4142929" cy="849079"/>
              </a:xfrm>
              <a:prstGeom prst="rect">
                <a:avLst/>
              </a:prstGeom>
              <a:blipFill rotWithShape="1">
                <a:blip r:embed="rId3"/>
                <a:stretch>
                  <a:fillRect r="-2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71750"/>
            <a:ext cx="2606040" cy="238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85437" y="2340917"/>
                <a:ext cx="5252785" cy="1218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</m:oMath>
                  </m:oMathPara>
                </a14:m>
                <a:endParaRPr lang="en-US" sz="2400" b="1" i="1" dirty="0" smtClean="0">
                  <a:effectLst/>
                  <a:latin typeface="Cambria Math"/>
                  <a:ea typeface="MS Mincho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𝒉𝒂𝒔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𝒑𝒐𝒊𝒏𝒕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𝒅𝒊𝒔𝒄𝒐𝒏𝒕𝒊𝒏𝒖𝒊𝒕𝒚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=−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437" y="2340917"/>
                <a:ext cx="5252785" cy="1218410"/>
              </a:xfrm>
              <a:prstGeom prst="rect">
                <a:avLst/>
              </a:prstGeom>
              <a:blipFill rotWithShape="1">
                <a:blip r:embed="rId5"/>
                <a:stretch>
                  <a:fillRect l="-465" r="-813" b="-10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962400" y="3559327"/>
                <a:ext cx="51816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MS Mincho"/>
                        <a:cs typeface="Times New Roman"/>
                      </a:rPr>
                      <m:t>𝒔𝒊𝒏𝒄𝒆</m:t>
                    </m:r>
                    <m:r>
                      <a:rPr lang="en-US" sz="2400" b="1" i="1" smtClean="0"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</m:oMath>
                </a14:m>
                <a:r>
                  <a:rPr lang="en-US" sz="2400" b="1" dirty="0">
                    <a:ea typeface="MS Mincho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𝒚</m:t>
                    </m:r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  </m:t>
                    </m:r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𝒗𝒂𝒍𝒖𝒆</m:t>
                    </m:r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𝒊𝒔</m:t>
                    </m:r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𝟒</m:t>
                    </m:r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</m:oMath>
                </a14:m>
                <a:endParaRPr lang="en-US" sz="2400" b="1" i="1" dirty="0" smtClean="0">
                  <a:effectLst/>
                  <a:latin typeface="Cambria Math"/>
                  <a:ea typeface="MS Mincho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𝒐𝒏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𝒐𝒑𝒑𝒐𝒔𝒊𝒕𝒆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𝒔𝒊𝒅𝒆𝒔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𝒐𝒇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559327"/>
                <a:ext cx="5181600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235" t="-735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6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</a:t>
            </a:r>
            <a:r>
              <a:rPr lang="en-US" sz="2400" b="1" dirty="0" smtClean="0">
                <a:ea typeface="MS Mincho"/>
                <a:cs typeface="Times New Roman"/>
              </a:rPr>
              <a:t>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794814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3564758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3564758" cy="786177"/>
              </a:xfrm>
              <a:prstGeom prst="rect">
                <a:avLst/>
              </a:prstGeom>
              <a:blipFill rotWithShape="1">
                <a:blip r:embed="rId3"/>
                <a:stretch>
                  <a:fillRect r="-3253"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50159"/>
            <a:ext cx="2895600" cy="264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</a:t>
            </a:r>
            <a:r>
              <a:rPr lang="en-US" sz="2400" b="1" dirty="0" smtClean="0">
                <a:ea typeface="MS Mincho"/>
                <a:cs typeface="Times New Roman"/>
              </a:rPr>
              <a:t>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794814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3564758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3564758" cy="786177"/>
              </a:xfrm>
              <a:prstGeom prst="rect">
                <a:avLst/>
              </a:prstGeom>
              <a:blipFill rotWithShape="1">
                <a:blip r:embed="rId3"/>
                <a:stretch>
                  <a:fillRect r="-3253"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50159"/>
            <a:ext cx="2895600" cy="26441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98581" y="2256479"/>
                <a:ext cx="2730171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𝟎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Cambria Math"/>
                          <a:cs typeface="Times New Roman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581" y="2256479"/>
                <a:ext cx="2730171" cy="786177"/>
              </a:xfrm>
              <a:prstGeom prst="rect">
                <a:avLst/>
              </a:prstGeom>
              <a:blipFill rotWithShape="1">
                <a:blip r:embed="rId5"/>
                <a:stretch>
                  <a:fillRect r="-4241"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98581" y="3042656"/>
                <a:ext cx="41649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𝒊𝒔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𝒖𝒏𝒅𝒆𝒇𝒊𝒏𝒆𝒅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581" y="3042656"/>
                <a:ext cx="4164923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248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690203" y="3469218"/>
                <a:ext cx="4090094" cy="11555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</m:oMath>
                  </m:oMathPara>
                </a14:m>
                <a:endParaRPr lang="en-US" sz="2400" b="1" i="1" dirty="0" smtClean="0">
                  <a:effectLst/>
                  <a:latin typeface="Cambria Math"/>
                  <a:ea typeface="MS Mincho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𝒊𝒔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𝒅𝒊𝒔𝒄𝒐𝒏𝒕𝒊𝒏𝒖𝒐𝒖𝒔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203" y="3469218"/>
                <a:ext cx="4090094" cy="1155509"/>
              </a:xfrm>
              <a:prstGeom prst="rect">
                <a:avLst/>
              </a:prstGeom>
              <a:blipFill rotWithShape="1">
                <a:blip r:embed="rId7"/>
                <a:stretch>
                  <a:fillRect r="-2235" b="-1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51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</a:t>
            </a:r>
            <a:r>
              <a:rPr lang="en-US" sz="2400" b="1" dirty="0" smtClean="0">
                <a:ea typeface="MS Mincho"/>
                <a:cs typeface="Times New Roman"/>
              </a:rPr>
              <a:t>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794814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3564758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3564758" cy="786177"/>
              </a:xfrm>
              <a:prstGeom prst="rect">
                <a:avLst/>
              </a:prstGeom>
              <a:blipFill rotWithShape="1">
                <a:blip r:embed="rId3"/>
                <a:stretch>
                  <a:fillRect r="-3253"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50159"/>
            <a:ext cx="2895600" cy="26441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98581" y="2256479"/>
                <a:ext cx="25943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→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𝒚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→+∞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581" y="2256479"/>
                <a:ext cx="2594365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446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5397557"/>
                  </p:ext>
                </p:extLst>
              </p:nvPr>
            </p:nvGraphicFramePr>
            <p:xfrm>
              <a:off x="4724400" y="2952750"/>
              <a:ext cx="3962400" cy="12192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4743"/>
                    <a:gridCol w="1069219"/>
                    <a:gridCol w="1069219"/>
                    <a:gridCol w="1069219"/>
                  </a:tblGrid>
                  <a:tr h="6096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𝟎𝟏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𝟎𝟎𝟏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096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1400" b="1" i="1">
                                        <a:solidFill>
                                          <a:srgbClr val="1F497D"/>
                                        </a:solidFill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1" i="1">
                                        <a:solidFill>
                                          <a:srgbClr val="1F497D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𝟑𝟑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𝟑𝟑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,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𝟑𝟑𝟑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𝟑𝟑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𝟑𝟑𝟑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,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𝟑𝟑𝟑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𝟑𝟑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5397557"/>
                  </p:ext>
                </p:extLst>
              </p:nvPr>
            </p:nvGraphicFramePr>
            <p:xfrm>
              <a:off x="4724400" y="2952750"/>
              <a:ext cx="3962400" cy="12192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4743"/>
                    <a:gridCol w="1069219"/>
                    <a:gridCol w="1069219"/>
                    <a:gridCol w="1069219"/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5000" r="-424194" b="-10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0857" t="-5000" r="-200571" b="-10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69886" t="-5000" r="-99432" b="-10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71429" t="-5000" b="-101000"/>
                          </a:stretch>
                        </a:blipFill>
                      </a:tcPr>
                    </a:tc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105000" r="-424194" b="-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0857" t="-105000" r="-200571" b="-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69886" t="-105000" r="-99432" b="-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71429" t="-105000" b="-1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637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</a:t>
            </a:r>
            <a:r>
              <a:rPr lang="en-US" sz="2400" b="1" dirty="0" smtClean="0">
                <a:ea typeface="MS Mincho"/>
                <a:cs typeface="Times New Roman"/>
              </a:rPr>
              <a:t>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794814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3564758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3564758" cy="786177"/>
              </a:xfrm>
              <a:prstGeom prst="rect">
                <a:avLst/>
              </a:prstGeom>
              <a:blipFill rotWithShape="1">
                <a:blip r:embed="rId3"/>
                <a:stretch>
                  <a:fillRect r="-3253"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50159"/>
            <a:ext cx="2895600" cy="26441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98581" y="2256479"/>
                <a:ext cx="27963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→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</m:sup>
                      </m:sSup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𝒚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→+∞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581" y="2256479"/>
                <a:ext cx="2796342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413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2123999"/>
                  </p:ext>
                </p:extLst>
              </p:nvPr>
            </p:nvGraphicFramePr>
            <p:xfrm>
              <a:off x="4800600" y="2952750"/>
              <a:ext cx="3886200" cy="13716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40229"/>
                    <a:gridCol w="1048657"/>
                    <a:gridCol w="1048657"/>
                    <a:gridCol w="1048657"/>
                  </a:tblGrid>
                  <a:tr h="6858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𝟎𝟏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𝟎𝟎𝟏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1400" b="1" i="1">
                                        <a:solidFill>
                                          <a:srgbClr val="1F497D"/>
                                        </a:solidFill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1" i="1">
                                        <a:solidFill>
                                          <a:srgbClr val="1F497D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𝟑𝟑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𝟑𝟑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,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𝟑𝟑𝟑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𝟑𝟑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𝟑𝟑𝟑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,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𝟑𝟑𝟑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𝟑𝟑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2123999"/>
                  </p:ext>
                </p:extLst>
              </p:nvPr>
            </p:nvGraphicFramePr>
            <p:xfrm>
              <a:off x="4800600" y="2952750"/>
              <a:ext cx="3886200" cy="13716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40229"/>
                    <a:gridCol w="1048657"/>
                    <a:gridCol w="1048657"/>
                    <a:gridCol w="1048657"/>
                  </a:tblGrid>
                  <a:tr h="685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826" t="-4425" r="-42644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0930" t="-4425" r="-2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70930" t="-4425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70930" t="-4425" b="-100000"/>
                          </a:stretch>
                        </a:blipFill>
                      </a:tcPr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826" t="-105357" r="-426446" b="-8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0930" t="-105357" r="-200000" b="-8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70930" t="-105357" r="-100000" b="-8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70930" t="-105357" b="-89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8314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</a:t>
            </a:r>
            <a:r>
              <a:rPr lang="en-US" sz="2400" b="1" dirty="0" smtClean="0">
                <a:ea typeface="MS Mincho"/>
                <a:cs typeface="Times New Roman"/>
              </a:rPr>
              <a:t>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794814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3564758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3564758" cy="786177"/>
              </a:xfrm>
              <a:prstGeom prst="rect">
                <a:avLst/>
              </a:prstGeom>
              <a:blipFill rotWithShape="1">
                <a:blip r:embed="rId3"/>
                <a:stretch>
                  <a:fillRect r="-3253"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50159"/>
            <a:ext cx="2895600" cy="26441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114800" y="2028023"/>
                <a:ext cx="4286751" cy="15248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</m:oMath>
                  </m:oMathPara>
                </a14:m>
                <a:endParaRPr lang="en-US" sz="2400" b="1" i="1" dirty="0" smtClean="0">
                  <a:effectLst/>
                  <a:latin typeface="Cambria Math"/>
                  <a:ea typeface="MS Mincho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𝒉𝒂𝒔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𝒊𝒏𝒇𝒊𝒏𝒊𝒕𝒚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𝒅𝒊𝒔𝒄𝒐𝒏𝒕𝒊𝒏𝒖𝒊𝒕𝒚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en-US" sz="2400" b="1" i="1" dirty="0" smtClean="0">
                  <a:effectLst/>
                  <a:latin typeface="Cambria Math"/>
                  <a:ea typeface="MS Mincho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028023"/>
                <a:ext cx="4286751" cy="1524841"/>
              </a:xfrm>
              <a:prstGeom prst="rect">
                <a:avLst/>
              </a:prstGeom>
              <a:blipFill rotWithShape="1">
                <a:blip r:embed="rId5"/>
                <a:stretch>
                  <a:fillRect l="-427" r="-1280" b="-8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25433" y="3411988"/>
                <a:ext cx="10438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𝒔𝒊𝒏𝒄𝒆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433" y="3411988"/>
                <a:ext cx="1043876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667" r="-11111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169309" y="3421556"/>
                <a:ext cx="252402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𝒚</m:t>
                      </m:r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𝒗𝒂𝒍𝒖𝒆</m:t>
                      </m:r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𝒊𝒔</m:t>
                      </m:r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+∞  </m:t>
                      </m:r>
                    </m:oMath>
                  </m:oMathPara>
                </a14:m>
                <a:endParaRPr lang="en-US" sz="2400" b="1" i="1" dirty="0" smtClean="0">
                  <a:latin typeface="Cambria Math"/>
                  <a:ea typeface="MS Mincho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𝒘𝒉𝒆𝒏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→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309" y="3421556"/>
                <a:ext cx="2524024" cy="830997"/>
              </a:xfrm>
              <a:prstGeom prst="rect">
                <a:avLst/>
              </a:prstGeom>
              <a:blipFill rotWithShape="1">
                <a:blip r:embed="rId7"/>
                <a:stretch>
                  <a:fillRect t="-5839" r="-458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54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400" y="666750"/>
                <a:ext cx="8048847" cy="3052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b="1" dirty="0" smtClean="0">
                    <a:solidFill>
                      <a:srgbClr val="4F81BD"/>
                    </a:solidFill>
                    <a:ea typeface="MS Mincho"/>
                    <a:cs typeface="Times New Roman"/>
                  </a:rPr>
                  <a:t>Intermediate Value Theorem</a:t>
                </a:r>
                <a:endParaRPr lang="en-US" sz="2800" dirty="0">
                  <a:ea typeface="MS Mincho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>
                    <a:ea typeface="MS Mincho"/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dirty="0">
                    <a:ea typeface="MS Mincho"/>
                    <a:cs typeface="Times New Roman"/>
                  </a:rPr>
                  <a:t>is a continuous function and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𝒂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&lt;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𝒃</m:t>
                    </m:r>
                  </m:oMath>
                </a14:m>
                <a:r>
                  <a:rPr lang="en-US" sz="3200" dirty="0">
                    <a:ea typeface="MS Mincho"/>
                    <a:cs typeface="Times New Roman"/>
                  </a:rPr>
                  <a:t> and there is a value 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𝒏</m:t>
                    </m:r>
                  </m:oMath>
                </a14:m>
                <a:r>
                  <a:rPr lang="en-US" sz="3200" dirty="0">
                    <a:ea typeface="MS Mincho"/>
                    <a:cs typeface="Times New Roman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𝒏</m:t>
                    </m:r>
                  </m:oMath>
                </a14:m>
                <a:r>
                  <a:rPr lang="en-US" sz="3200" dirty="0">
                    <a:ea typeface="MS Mincho"/>
                    <a:cs typeface="Times New Roman"/>
                  </a:rPr>
                  <a:t> is between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sz="3200" dirty="0">
                    <a:ea typeface="MS Mincho"/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𝒃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 , </m:t>
                    </m:r>
                  </m:oMath>
                </a14:m>
                <a:r>
                  <a:rPr lang="en-US" sz="3200" dirty="0">
                    <a:ea typeface="MS Mincho"/>
                    <a:cs typeface="Times New Roman"/>
                  </a:rPr>
                  <a:t>then there is a number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3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</m:oMath>
                </a14:m>
                <a:r>
                  <a:rPr lang="en-US" sz="3200" dirty="0">
                    <a:ea typeface="MS Mincho"/>
                    <a:cs typeface="Times New Roman"/>
                  </a:rPr>
                  <a:t>, such that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𝒂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&lt;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&lt;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𝒃</m:t>
                    </m:r>
                  </m:oMath>
                </a14:m>
                <a:r>
                  <a:rPr lang="en-US" sz="3200" dirty="0">
                    <a:ea typeface="MS Mincho"/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𝒄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𝒏</m:t>
                    </m:r>
                  </m:oMath>
                </a14:m>
                <a:endParaRPr lang="en-US" sz="2800" dirty="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66750"/>
                <a:ext cx="8048847" cy="3052118"/>
              </a:xfrm>
              <a:prstGeom prst="rect">
                <a:avLst/>
              </a:prstGeom>
              <a:blipFill rotWithShape="1">
                <a:blip r:embed="rId2"/>
                <a:stretch>
                  <a:fillRect l="-1970" t="-1198" b="-4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Continuity, End Behavior, and Limits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7200" y="666750"/>
                <a:ext cx="8382000" cy="3637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  <a:tabLst>
                    <a:tab pos="1605915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The graph of </a:t>
                </a:r>
                <a:r>
                  <a:rPr lang="en-US" sz="2800" b="1" dirty="0">
                    <a:solidFill>
                      <a:srgbClr val="000000"/>
                    </a:solidFill>
                    <a:ea typeface="MS Mincho"/>
                    <a:cs typeface="Calibri"/>
                  </a:rPr>
                  <a:t>a continuous function</a:t>
                </a:r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 has no breaks, holes, or gaps. You can trace the graph of a continuous function without lifting your pencil. </a:t>
                </a:r>
                <a:endParaRPr lang="en-US" sz="2800" dirty="0">
                  <a:ea typeface="MS Mincho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  <a:tabLst>
                    <a:tab pos="1605915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One condition for a function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 to be continuous at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 is that the function must approach a unique function value as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 -values approach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  from the left and right sides. </a:t>
                </a:r>
                <a:endParaRPr lang="en-US" sz="2800" dirty="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66750"/>
                <a:ext cx="8382000" cy="3637919"/>
              </a:xfrm>
              <a:prstGeom prst="rect">
                <a:avLst/>
              </a:prstGeom>
              <a:blipFill rotWithShape="1">
                <a:blip r:embed="rId3"/>
                <a:stretch>
                  <a:fillRect l="-1455" t="-670" r="-1745" b="-3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400" y="666750"/>
                <a:ext cx="8048847" cy="3713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b="1" dirty="0">
                    <a:solidFill>
                      <a:srgbClr val="4F81BD"/>
                    </a:solidFill>
                    <a:ea typeface="MS Mincho"/>
                    <a:cs typeface="Times New Roman"/>
                  </a:rPr>
                  <a:t>The Location Principle</a:t>
                </a:r>
                <a:r>
                  <a:rPr lang="en-US" sz="3200" dirty="0">
                    <a:solidFill>
                      <a:srgbClr val="4F81BD"/>
                    </a:solidFill>
                    <a:ea typeface="MS Mincho"/>
                    <a:cs typeface="Times New Roman"/>
                  </a:rPr>
                  <a:t> </a:t>
                </a:r>
                <a:endParaRPr lang="en-US" sz="2800" dirty="0">
                  <a:ea typeface="MS Mincho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>
                    <a:ea typeface="MS Mincho"/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dirty="0">
                    <a:ea typeface="MS Mincho"/>
                    <a:cs typeface="Times New Roman"/>
                  </a:rPr>
                  <a:t> is a continuous function and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sz="3200" dirty="0">
                    <a:ea typeface="MS Mincho"/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3200" dirty="0">
                    <a:ea typeface="MS Mincho"/>
                    <a:cs typeface="Times New Roman"/>
                  </a:rPr>
                  <a:t> have opposite signs, then there exists at least one value 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</m:oMath>
                </a14:m>
                <a:r>
                  <a:rPr lang="en-US" sz="3200" dirty="0">
                    <a:ea typeface="MS Mincho"/>
                    <a:cs typeface="Times New Roman"/>
                  </a:rPr>
                  <a:t>, such that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𝒂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&lt;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&lt;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𝒃</m:t>
                    </m:r>
                  </m:oMath>
                </a14:m>
                <a:r>
                  <a:rPr lang="en-US" sz="3200" dirty="0">
                    <a:ea typeface="MS Mincho"/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𝒄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</m:oMath>
                </a14:m>
                <a:r>
                  <a:rPr lang="en-US" sz="3200" dirty="0">
                    <a:ea typeface="MS Mincho"/>
                    <a:cs typeface="Times New Roman"/>
                  </a:rPr>
                  <a:t>. </a:t>
                </a:r>
                <a:endParaRPr lang="en-US" sz="3200" dirty="0" smtClean="0">
                  <a:ea typeface="MS Mincho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 smtClean="0">
                    <a:ea typeface="MS Mincho"/>
                    <a:cs typeface="Times New Roman"/>
                  </a:rPr>
                  <a:t>That </a:t>
                </a:r>
                <a:r>
                  <a:rPr lang="en-US" sz="3200" dirty="0">
                    <a:ea typeface="MS Mincho"/>
                    <a:cs typeface="Times New Roman"/>
                  </a:rPr>
                  <a:t>is, there is a zero between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𝒂</m:t>
                    </m:r>
                  </m:oMath>
                </a14:m>
                <a:r>
                  <a:rPr lang="en-US" sz="3200" dirty="0">
                    <a:ea typeface="MS Mincho"/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𝒃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.</m:t>
                    </m:r>
                  </m:oMath>
                </a14:m>
                <a:endParaRPr lang="en-US" sz="2800" dirty="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66750"/>
                <a:ext cx="8048847" cy="3713452"/>
              </a:xfrm>
              <a:prstGeom prst="rect">
                <a:avLst/>
              </a:prstGeom>
              <a:blipFill rotWithShape="1">
                <a:blip r:embed="rId2"/>
                <a:stretch>
                  <a:fillRect l="-1970" t="-984" b="-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48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3" y="328220"/>
            <a:ext cx="91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accent1"/>
                </a:solidFill>
              </a:rPr>
              <a:t>Sample Problem </a:t>
            </a:r>
            <a:r>
              <a:rPr lang="en-US" sz="2400" b="1" dirty="0" smtClean="0">
                <a:solidFill>
                  <a:schemeClr val="accent1"/>
                </a:solidFill>
              </a:rPr>
              <a:t>2</a:t>
            </a:r>
            <a:r>
              <a:rPr lang="en-US" sz="2400" dirty="0" smtClean="0">
                <a:solidFill>
                  <a:schemeClr val="accent1"/>
                </a:solidFill>
              </a:rPr>
              <a:t>: </a:t>
            </a:r>
            <a:r>
              <a:rPr lang="en-US" sz="2400" b="1" dirty="0">
                <a:ea typeface="MS Mincho"/>
                <a:cs typeface="Times New Roman"/>
              </a:rPr>
              <a:t>Determine between which consecutive integers the real zeros of function are located on the given interval.</a:t>
            </a:r>
            <a:endParaRPr lang="en-US" sz="2800" b="1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302585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5800" y="1302584"/>
                <a:ext cx="4581767" cy="470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         [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,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𝟔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302584"/>
                <a:ext cx="4581767" cy="470513"/>
              </a:xfrm>
              <a:prstGeom prst="rect">
                <a:avLst/>
              </a:prstGeom>
              <a:blipFill rotWithShape="1">
                <a:blip r:embed="rId3"/>
                <a:stretch>
                  <a:fillRect t="-7792" r="-2264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73096"/>
            <a:ext cx="3505200" cy="303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3" y="328220"/>
            <a:ext cx="91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accent1"/>
                </a:solidFill>
              </a:rPr>
              <a:t>Sample Problem </a:t>
            </a:r>
            <a:r>
              <a:rPr lang="en-US" sz="2400" b="1" dirty="0" smtClean="0">
                <a:solidFill>
                  <a:schemeClr val="accent1"/>
                </a:solidFill>
              </a:rPr>
              <a:t>2</a:t>
            </a:r>
            <a:r>
              <a:rPr lang="en-US" sz="2400" dirty="0" smtClean="0">
                <a:solidFill>
                  <a:schemeClr val="accent1"/>
                </a:solidFill>
              </a:rPr>
              <a:t>: </a:t>
            </a:r>
            <a:r>
              <a:rPr lang="en-US" sz="2400" b="1" dirty="0">
                <a:ea typeface="MS Mincho"/>
                <a:cs typeface="Times New Roman"/>
              </a:rPr>
              <a:t>Determine between which consecutive integers the real zeros of function are located on the given interval.</a:t>
            </a:r>
            <a:endParaRPr lang="en-US" sz="2800" b="1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302585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316" y="4782362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7200" y="1302584"/>
                <a:ext cx="3975832" cy="470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 [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,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𝟔</m:t>
                      </m:r>
                      <m:r>
                        <a:rPr lang="en-US" sz="2400" b="1" i="1" smtClean="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02584"/>
                <a:ext cx="3975832" cy="470513"/>
              </a:xfrm>
              <a:prstGeom prst="rect">
                <a:avLst/>
              </a:prstGeom>
              <a:blipFill rotWithShape="1">
                <a:blip r:embed="rId3"/>
                <a:stretch>
                  <a:fillRect t="-7792" r="-2761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81" y="1773097"/>
            <a:ext cx="3224719" cy="30386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4216633"/>
                  </p:ext>
                </p:extLst>
              </p:nvPr>
            </p:nvGraphicFramePr>
            <p:xfrm>
              <a:off x="4582633" y="1428750"/>
              <a:ext cx="4419599" cy="9906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8898"/>
                    <a:gridCol w="597243"/>
                    <a:gridCol w="597243"/>
                    <a:gridCol w="597243"/>
                    <a:gridCol w="597243"/>
                    <a:gridCol w="597243"/>
                    <a:gridCol w="597243"/>
                    <a:gridCol w="597243"/>
                  </a:tblGrid>
                  <a:tr h="4953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53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4216633"/>
                  </p:ext>
                </p:extLst>
              </p:nvPr>
            </p:nvGraphicFramePr>
            <p:xfrm>
              <a:off x="4582633" y="1428750"/>
              <a:ext cx="4419599" cy="9906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8898"/>
                    <a:gridCol w="597243"/>
                    <a:gridCol w="597243"/>
                    <a:gridCol w="597243"/>
                    <a:gridCol w="597243"/>
                    <a:gridCol w="597243"/>
                    <a:gridCol w="597243"/>
                    <a:gridCol w="597243"/>
                  </a:tblGrid>
                  <a:tr h="4953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564" t="-7317" r="-1758974" b="-9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0816" t="-7317" r="-600000" b="-9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40816" t="-7317" r="-500000" b="-9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40816" t="-7317" r="-400000" b="-9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40816" t="-7317" r="-300000" b="-9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40816" t="-7317" r="-200000" b="-9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540816" t="-7317" r="-100000" b="-98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640816" t="-7317" b="-98780"/>
                          </a:stretch>
                        </a:blipFill>
                      </a:tcPr>
                    </a:tc>
                  </a:tr>
                  <a:tr h="4953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564" t="-108642" r="-1758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0816" t="-108642" r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40816" t="-108642" r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40816" t="-108642" r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40816" t="-108642" r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40816" t="-108642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540816" t="-108642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640816" t="-10864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145738" y="2495738"/>
                <a:ext cx="453649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200" b="1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2200" dirty="0"/>
                  <a:t>  is  positive and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200" dirty="0"/>
                  <a:t> is negative,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738" y="2495738"/>
                <a:ext cx="4536498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806" t="-8451" r="-241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75863" y="2874822"/>
                <a:ext cx="434702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200" b="1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200" b="1" i="1" smtClean="0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𝒄𝒉𝒂𝒏𝒈𝒆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𝒔𝒊𝒈𝒏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𝒊𝒏</m:t>
                    </m:r>
                  </m:oMath>
                </a14:m>
                <a:r>
                  <a:rPr lang="en-US" sz="2200" b="1" dirty="0">
                    <a:ea typeface="MS Mincho"/>
                    <a:cs typeface="Times New Roman"/>
                  </a:rPr>
                  <a:t> </a:t>
                </a:r>
                <a:r>
                  <a:rPr lang="en-US" sz="2200" b="1" dirty="0" smtClean="0">
                    <a:ea typeface="MS Mincho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≤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≤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𝟐</m:t>
                    </m:r>
                  </m:oMath>
                </a14:m>
                <a:r>
                  <a:rPr lang="en-US" sz="2200" dirty="0" smtClean="0"/>
                  <a:t> </a:t>
                </a:r>
                <a:endParaRPr lang="en-US" sz="2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863" y="2874822"/>
                <a:ext cx="4347024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842" t="-8571" r="-238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175863" y="3292405"/>
                <a:ext cx="453649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2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1" i="1" smtClean="0"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2200" dirty="0"/>
                  <a:t>  </a:t>
                </a:r>
                <a:r>
                  <a:rPr lang="en-US" sz="2200" dirty="0" smtClean="0"/>
                  <a:t>is </a:t>
                </a:r>
                <a:r>
                  <a:rPr lang="en-US" sz="2200" dirty="0"/>
                  <a:t>negative and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is positive, </a:t>
                </a:r>
                <a:endParaRPr lang="en-US" sz="2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863" y="3292405"/>
                <a:ext cx="4536498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806" t="-8451" r="-2285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115578" y="3702799"/>
                <a:ext cx="421878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2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2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2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𝒄𝒉𝒂𝒏𝒈𝒆</m:t>
                      </m:r>
                      <m:r>
                        <a:rPr lang="en-US" sz="22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2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𝒔𝒊𝒈𝒏</m:t>
                      </m:r>
                      <m:r>
                        <a:rPr lang="en-US" sz="22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2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𝒊𝒏</m:t>
                      </m:r>
                      <m:r>
                        <a:rPr lang="en-US" sz="22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</m:t>
                      </m:r>
                      <m:r>
                        <a:rPr lang="en-US" sz="22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𝟒</m:t>
                      </m:r>
                      <m:r>
                        <a:rPr lang="en-US" sz="22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≤</m:t>
                      </m:r>
                      <m:r>
                        <a:rPr lang="en-US" sz="22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2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≤</m:t>
                      </m:r>
                      <m:r>
                        <a:rPr lang="en-US" sz="22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𝟔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578" y="3702799"/>
                <a:ext cx="4218784" cy="430887"/>
              </a:xfrm>
              <a:prstGeom prst="rect">
                <a:avLst/>
              </a:prstGeom>
              <a:blipFill rotWithShape="1">
                <a:blip r:embed="rId9"/>
                <a:stretch>
                  <a:fillRect t="-8451" r="-2312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145738" y="4009360"/>
                <a:ext cx="35991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b="1" dirty="0">
                    <a:ea typeface="MS Mincho"/>
                    <a:cs typeface="Times New Roman"/>
                  </a:rPr>
                  <a:t> </a:t>
                </a:r>
                <a:r>
                  <a:rPr lang="en-US" sz="2400" dirty="0">
                    <a:ea typeface="MS Mincho"/>
                    <a:cs typeface="Times New Roman"/>
                  </a:rPr>
                  <a:t>has zeros in </a:t>
                </a:r>
                <a:r>
                  <a:rPr lang="en-US" sz="2200" dirty="0">
                    <a:ea typeface="MS Mincho"/>
                    <a:cs typeface="Times New Roman"/>
                  </a:rPr>
                  <a:t>intervals</a:t>
                </a:r>
                <a:r>
                  <a:rPr lang="en-US" sz="2400" dirty="0">
                    <a:ea typeface="MS Mincho"/>
                    <a:cs typeface="Times New Roman"/>
                  </a:rPr>
                  <a:t>:</a:t>
                </a:r>
                <a:r>
                  <a:rPr lang="en-US" sz="2400" b="1" dirty="0">
                    <a:ea typeface="MS Mincho"/>
                    <a:cs typeface="Times New Roman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738" y="4009360"/>
                <a:ext cx="3599190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1356" t="-10667" r="-1186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128938" y="4405453"/>
                <a:ext cx="363278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  <a:ea typeface="MS Mincho"/>
                          <a:cs typeface="Times New Roman"/>
                        </a:rPr>
                        <m:t>𝟎</m:t>
                      </m:r>
                      <m:r>
                        <a:rPr lang="en-US" sz="2200" b="1" i="1">
                          <a:latin typeface="Cambria Math"/>
                          <a:ea typeface="MS Mincho"/>
                          <a:cs typeface="Times New Roman"/>
                        </a:rPr>
                        <m:t>≤</m:t>
                      </m:r>
                      <m:r>
                        <a:rPr lang="en-US" sz="2200" b="1" i="1"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200" b="1" i="1">
                          <a:latin typeface="Cambria Math"/>
                          <a:ea typeface="MS Mincho"/>
                          <a:cs typeface="Times New Roman"/>
                        </a:rPr>
                        <m:t>≤</m:t>
                      </m:r>
                      <m:r>
                        <a:rPr lang="en-US" sz="2200" b="1" i="1"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  <m:r>
                        <a:rPr lang="en-US" sz="2200" b="1" i="1">
                          <a:latin typeface="Cambria Math"/>
                          <a:ea typeface="MS Mincho"/>
                          <a:cs typeface="Times New Roman"/>
                        </a:rPr>
                        <m:t>   </m:t>
                      </m:r>
                      <m:r>
                        <a:rPr lang="en-US" sz="2200" b="1" i="1">
                          <a:latin typeface="Cambria Math"/>
                          <a:ea typeface="MS Mincho"/>
                          <a:cs typeface="Times New Roman"/>
                        </a:rPr>
                        <m:t>𝒂𝒏𝒅</m:t>
                      </m:r>
                      <m:r>
                        <a:rPr lang="en-US" sz="2200" b="1" i="1">
                          <a:latin typeface="Cambria Math"/>
                          <a:ea typeface="MS Mincho"/>
                          <a:cs typeface="Times New Roman"/>
                        </a:rPr>
                        <m:t>   </m:t>
                      </m:r>
                      <m:r>
                        <a:rPr lang="en-US" sz="2200" b="1" i="1">
                          <a:latin typeface="Cambria Math"/>
                          <a:ea typeface="MS Mincho"/>
                          <a:cs typeface="Times New Roman"/>
                        </a:rPr>
                        <m:t>𝟒</m:t>
                      </m:r>
                      <m:r>
                        <a:rPr lang="en-US" sz="2200" b="1" i="1">
                          <a:latin typeface="Cambria Math"/>
                          <a:ea typeface="MS Mincho"/>
                          <a:cs typeface="Times New Roman"/>
                        </a:rPr>
                        <m:t>≤</m:t>
                      </m:r>
                      <m:r>
                        <a:rPr lang="en-US" sz="2200" b="1" i="1"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200" b="1" i="1">
                          <a:latin typeface="Cambria Math"/>
                          <a:ea typeface="MS Mincho"/>
                          <a:cs typeface="Times New Roman"/>
                        </a:rPr>
                        <m:t>≤</m:t>
                      </m:r>
                      <m:r>
                        <a:rPr lang="en-US" sz="2200" b="1" i="1">
                          <a:latin typeface="Cambria Math"/>
                          <a:ea typeface="MS Mincho"/>
                          <a:cs typeface="Times New Roman"/>
                        </a:rPr>
                        <m:t>𝟔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938" y="4405453"/>
                <a:ext cx="3632789" cy="430887"/>
              </a:xfrm>
              <a:prstGeom prst="rect">
                <a:avLst/>
              </a:prstGeom>
              <a:blipFill rotWithShape="1">
                <a:blip r:embed="rId11"/>
                <a:stretch>
                  <a:fillRect t="-8571" r="-268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1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8972" y="438150"/>
                <a:ext cx="8048847" cy="4411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dirty="0">
                    <a:solidFill>
                      <a:srgbClr val="4F81BD"/>
                    </a:solidFill>
                    <a:ea typeface="MS Mincho"/>
                    <a:cs typeface="Times New Roman"/>
                  </a:rPr>
                  <a:t>End Behavior</a:t>
                </a:r>
                <a:endParaRPr lang="en-US" sz="2800" dirty="0">
                  <a:ea typeface="MS Mincho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ea typeface="MS Mincho"/>
                    <a:cs typeface="Times New Roman"/>
                  </a:rPr>
                  <a:t>The end behavior of a function describes what the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𝒚</m:t>
                    </m:r>
                  </m:oMath>
                </a14:m>
                <a:r>
                  <a:rPr lang="en-US" sz="2800" dirty="0">
                    <a:ea typeface="MS Mincho"/>
                    <a:cs typeface="Times New Roman"/>
                  </a:rPr>
                  <a:t> -values do 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dirty="0">
                    <a:ea typeface="MS Mincho"/>
                    <a:cs typeface="Times New Roman"/>
                  </a:rPr>
                  <a:t> becomes greater and greater.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ea typeface="MS Mincho"/>
                    <a:cs typeface="Times New Roman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</m:oMath>
                </a14:m>
                <a:r>
                  <a:rPr lang="en-US" sz="2800" dirty="0">
                    <a:ea typeface="MS Mincho"/>
                    <a:cs typeface="Times New Roman"/>
                  </a:rPr>
                  <a:t> becomes greater and greater, we say that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</m:oMath>
                </a14:m>
                <a:r>
                  <a:rPr lang="en-US" sz="2800" dirty="0">
                    <a:ea typeface="MS Mincho"/>
                    <a:cs typeface="Times New Roman"/>
                  </a:rPr>
                  <a:t> approaches infinity, and we write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→+∞</m:t>
                    </m:r>
                  </m:oMath>
                </a14:m>
                <a:r>
                  <a:rPr lang="en-US" sz="2800" dirty="0">
                    <a:ea typeface="MS Mincho"/>
                    <a:cs typeface="Times New Roman"/>
                  </a:rPr>
                  <a:t>.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ea typeface="MS Mincho"/>
                    <a:cs typeface="Times New Roman"/>
                  </a:rPr>
                  <a:t>When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</m:oMath>
                </a14:m>
                <a:r>
                  <a:rPr lang="en-US" sz="2800" dirty="0">
                    <a:ea typeface="MS Mincho"/>
                    <a:cs typeface="Times New Roman"/>
                  </a:rPr>
                  <a:t> becomes more and more negative, we say that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</m:oMath>
                </a14:m>
                <a:r>
                  <a:rPr lang="en-US" sz="2800" dirty="0">
                    <a:ea typeface="MS Mincho"/>
                    <a:cs typeface="Times New Roman"/>
                  </a:rPr>
                  <a:t> approaches negative infinity, and we write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→−∞</m:t>
                    </m:r>
                  </m:oMath>
                </a14:m>
                <a:r>
                  <a:rPr lang="en-US" sz="2800" dirty="0">
                    <a:ea typeface="MS Mincho"/>
                    <a:cs typeface="Times New Roman"/>
                  </a:rPr>
                  <a:t>.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72" y="438150"/>
                <a:ext cx="8048847" cy="4411016"/>
              </a:xfrm>
              <a:prstGeom prst="rect">
                <a:avLst/>
              </a:prstGeom>
              <a:blipFill rotWithShape="1">
                <a:blip r:embed="rId2"/>
                <a:stretch>
                  <a:fillRect l="-1514" t="-553" b="-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2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8972" y="438150"/>
                <a:ext cx="8048847" cy="4739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 smtClean="0">
                    <a:ea typeface="MS Mincho"/>
                    <a:cs typeface="Times New Roman"/>
                  </a:rPr>
                  <a:t>The </a:t>
                </a:r>
                <a:r>
                  <a:rPr lang="en-US" sz="2800" dirty="0">
                    <a:ea typeface="MS Mincho"/>
                    <a:cs typeface="Times New Roman"/>
                  </a:rPr>
                  <a:t>same notation can also be used with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𝒚</m:t>
                    </m:r>
                  </m:oMath>
                </a14:m>
                <a:r>
                  <a:rPr lang="en-US" sz="2800" dirty="0">
                    <a:ea typeface="MS Mincho"/>
                    <a:cs typeface="Times New Roman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dirty="0">
                    <a:ea typeface="MS Mincho"/>
                    <a:cs typeface="Times New Roman"/>
                  </a:rPr>
                  <a:t> and with real numbers instead of infinity.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ea typeface="MS Mincho"/>
                    <a:cs typeface="Times New Roman"/>
                  </a:rPr>
                  <a:t>Left - End Behavior (as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</m:oMath>
                </a14:m>
                <a:r>
                  <a:rPr lang="en-US" sz="2800" dirty="0">
                    <a:ea typeface="MS Mincho"/>
                    <a:cs typeface="Times New Roman"/>
                  </a:rPr>
                  <a:t> becomes more and more negative):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MS Mincho"/>
                        <a:cs typeface="Calibri"/>
                      </a:rPr>
                      <m:t> 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/>
                            <a:cs typeface="Calibri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</m:ctrlPr>
                          </m:limLowPr>
                          <m:e>
                            <m:r>
                              <a:rPr lang="en-US" sz="2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𝒙</m:t>
                            </m:r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endParaRPr lang="en-US" sz="2800" dirty="0">
                  <a:ea typeface="MS Mincho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ea typeface="MS Mincho"/>
                    <a:cs typeface="Times New Roman"/>
                  </a:rPr>
                  <a:t>Right - End Behavior (as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</m:oMath>
                </a14:m>
                <a:r>
                  <a:rPr lang="en-US" sz="2800" dirty="0">
                    <a:ea typeface="MS Mincho"/>
                    <a:cs typeface="Times New Roman"/>
                  </a:rPr>
                  <a:t> becomes more and more positive):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/>
                            <a:cs typeface="Calibri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</m:ctrlPr>
                          </m:limLowPr>
                          <m:e>
                            <m:r>
                              <a:rPr lang="en-US" sz="2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𝒙</m:t>
                            </m:r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endParaRPr lang="en-US" sz="2800" dirty="0">
                  <a:ea typeface="MS Mincho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ea typeface="MS Mincho"/>
                    <a:cs typeface="Times New Roman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dirty="0">
                    <a:ea typeface="MS Mincho"/>
                    <a:cs typeface="Times New Roman"/>
                  </a:rPr>
                  <a:t> values may approach negative infinity, positive infinity, or a specific value.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72" y="438150"/>
                <a:ext cx="8048847" cy="4739887"/>
              </a:xfrm>
              <a:prstGeom prst="rect">
                <a:avLst/>
              </a:prstGeom>
              <a:blipFill rotWithShape="1">
                <a:blip r:embed="rId2"/>
                <a:stretch>
                  <a:fillRect l="-1514" t="-515" b="-2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4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1950"/>
            <a:ext cx="937259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4F81BD"/>
                </a:solidFill>
                <a:ea typeface="MS Mincho"/>
                <a:cs typeface="Times New Roman"/>
              </a:rPr>
              <a:t>Sample Problem 3</a:t>
            </a:r>
            <a:r>
              <a:rPr lang="en-US" sz="2400" dirty="0">
                <a:solidFill>
                  <a:srgbClr val="4F81BD"/>
                </a:solidFill>
                <a:ea typeface="MS Mincho"/>
                <a:cs typeface="Times New Roman"/>
              </a:rPr>
              <a:t>:</a:t>
            </a:r>
            <a:r>
              <a:rPr lang="en-US" sz="2400" dirty="0">
                <a:ea typeface="MS Mincho"/>
                <a:cs typeface="Times New Roman"/>
              </a:rPr>
              <a:t> </a:t>
            </a:r>
            <a:r>
              <a:rPr lang="en-US" sz="2400" b="1" dirty="0">
                <a:ea typeface="MS Mincho"/>
                <a:cs typeface="Times New Roman"/>
              </a:rPr>
              <a:t>Use the graph of each function to describe its end behavior. Support the conjecture numerically.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279649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45198" y="1279649"/>
                <a:ext cx="3260829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𝟔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98" y="1279649"/>
                <a:ext cx="3260829" cy="470000"/>
              </a:xfrm>
              <a:prstGeom prst="rect">
                <a:avLst/>
              </a:prstGeom>
              <a:blipFill rotWithShape="1">
                <a:blip r:embed="rId2"/>
                <a:stretch>
                  <a:fillRect l="-374" t="-7792" r="-3551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67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8" y="1750306"/>
            <a:ext cx="3545802" cy="295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1950"/>
            <a:ext cx="937259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4F81BD"/>
                </a:solidFill>
                <a:ea typeface="MS Mincho"/>
                <a:cs typeface="Times New Roman"/>
              </a:rPr>
              <a:t>Sample Problem 3</a:t>
            </a:r>
            <a:r>
              <a:rPr lang="en-US" sz="2400" dirty="0">
                <a:solidFill>
                  <a:srgbClr val="4F81BD"/>
                </a:solidFill>
                <a:ea typeface="MS Mincho"/>
                <a:cs typeface="Times New Roman"/>
              </a:rPr>
              <a:t>:</a:t>
            </a:r>
            <a:r>
              <a:rPr lang="en-US" sz="2400" dirty="0">
                <a:ea typeface="MS Mincho"/>
                <a:cs typeface="Times New Roman"/>
              </a:rPr>
              <a:t> </a:t>
            </a:r>
            <a:r>
              <a:rPr lang="en-US" sz="2400" b="1" dirty="0">
                <a:ea typeface="MS Mincho"/>
                <a:cs typeface="Times New Roman"/>
              </a:rPr>
              <a:t>Use the graph of each function to describe its end behavior. Support the conjecture numerically.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279649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45198" y="1279649"/>
                <a:ext cx="3260829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𝟔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98" y="1279649"/>
                <a:ext cx="3260829" cy="470000"/>
              </a:xfrm>
              <a:prstGeom prst="rect">
                <a:avLst/>
              </a:prstGeom>
              <a:blipFill rotWithShape="1">
                <a:blip r:embed="rId2"/>
                <a:stretch>
                  <a:fillRect l="-374" t="-7792" r="-3551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67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8" y="1750306"/>
            <a:ext cx="3545802" cy="29550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09336" y="1514649"/>
            <a:ext cx="4153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From the graph, it appears that: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800600" y="2017752"/>
                <a:ext cx="31272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→∞</m:t>
                    </m:r>
                    <m:r>
                      <a:rPr lang="en-US" sz="2400" b="1" i="1" smtClean="0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400" b="1" i="1" smtClean="0">
                        <a:effectLst/>
                        <a:latin typeface="Cambria Math"/>
                        <a:ea typeface="MS Mincho"/>
                        <a:cs typeface="Times New Roman"/>
                      </a:rPr>
                      <m:t>𝒂𝒔</m:t>
                    </m:r>
                    <m:r>
                      <a:rPr lang="en-US" sz="2400" b="1" i="1" smtClean="0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400" b="1" i="1" smtClean="0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400" b="1" i="1" smtClean="0">
                        <a:effectLst/>
                        <a:latin typeface="Cambria Math"/>
                        <a:ea typeface="Cambria Math"/>
                        <a:cs typeface="Times New Roman"/>
                      </a:rPr>
                      <m:t>→−∞</m:t>
                    </m:r>
                  </m:oMath>
                </a14:m>
                <a:r>
                  <a:rPr lang="en-US" sz="2400" b="1" dirty="0">
                    <a:ea typeface="MS Mincho"/>
                    <a:cs typeface="Times New Roman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017752"/>
                <a:ext cx="3127203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758" t="-10526" r="-429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800600" y="2353306"/>
                <a:ext cx="31272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→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∞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𝒂𝒔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/>
                      </a:rPr>
                      <m:t>→∞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ea typeface="MS Mincho"/>
                    <a:cs typeface="Times New Roman"/>
                  </a:rPr>
                  <a:t> 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353306"/>
                <a:ext cx="3127203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758" t="-10526" r="-429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709336" y="2863886"/>
            <a:ext cx="4520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The table supports this conjecture.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8011986"/>
                  </p:ext>
                </p:extLst>
              </p:nvPr>
            </p:nvGraphicFramePr>
            <p:xfrm>
              <a:off x="4462062" y="3325549"/>
              <a:ext cx="4582492" cy="10750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3678"/>
                    <a:gridCol w="841026"/>
                    <a:gridCol w="841026"/>
                    <a:gridCol w="841026"/>
                    <a:gridCol w="841026"/>
                    <a:gridCol w="974710"/>
                  </a:tblGrid>
                  <a:tr h="5375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375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𝟏𝟐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  <m:r>
                                <a:rPr lang="en-US" sz="1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en-US" sz="1400" b="1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1400" b="1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𝟗</m:t>
                                  </m:r>
                                </m:sup>
                              </m:sSup>
                            </m:oMath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libri"/>
                              <a:ea typeface="MS Mincho"/>
                              <a:cs typeface="Times New Roman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  <m:r>
                                <a:rPr lang="en-US" sz="1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en-US" sz="1400" b="1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1400" b="1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𝟏𝟐</m:t>
                                  </m:r>
                                </m:sup>
                              </m:sSup>
                            </m:oMath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8011986"/>
                  </p:ext>
                </p:extLst>
              </p:nvPr>
            </p:nvGraphicFramePr>
            <p:xfrm>
              <a:off x="4462062" y="3325549"/>
              <a:ext cx="4582492" cy="10750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3678"/>
                    <a:gridCol w="841026"/>
                    <a:gridCol w="841026"/>
                    <a:gridCol w="841026"/>
                    <a:gridCol w="841026"/>
                    <a:gridCol w="974710"/>
                  </a:tblGrid>
                  <a:tr h="537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500" t="-6818" r="-178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9710" t="-6818" r="-41594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29710" t="-6818" r="-31594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29710" t="-6818" r="-21594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329710" t="-6818" r="-11594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370625" t="-6818" b="-100000"/>
                          </a:stretch>
                        </a:blipFill>
                      </a:tcPr>
                    </a:tc>
                  </a:tr>
                  <a:tr h="537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500" t="-106818" r="-17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9710" t="-106818" r="-415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29710" t="-106818" r="-315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29710" t="-106818" r="-215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329710" t="-106818" r="-115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370625" t="-1068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004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1950"/>
            <a:ext cx="937259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4F81BD"/>
                </a:solidFill>
                <a:ea typeface="MS Mincho"/>
                <a:cs typeface="Times New Roman"/>
              </a:rPr>
              <a:t>Sample Problem 3</a:t>
            </a:r>
            <a:r>
              <a:rPr lang="en-US" sz="2400" dirty="0">
                <a:solidFill>
                  <a:srgbClr val="4F81BD"/>
                </a:solidFill>
                <a:ea typeface="MS Mincho"/>
                <a:cs typeface="Times New Roman"/>
              </a:rPr>
              <a:t>:</a:t>
            </a:r>
            <a:r>
              <a:rPr lang="en-US" sz="2400" dirty="0">
                <a:ea typeface="MS Mincho"/>
                <a:cs typeface="Times New Roman"/>
              </a:rPr>
              <a:t> </a:t>
            </a:r>
            <a:r>
              <a:rPr lang="en-US" sz="2400" b="1" dirty="0">
                <a:ea typeface="MS Mincho"/>
                <a:cs typeface="Times New Roman"/>
              </a:rPr>
              <a:t>Use the graph of each function to describe its end behavior. Support the conjecture numerically.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445655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45198" y="1279649"/>
                <a:ext cx="2172967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98" y="1279649"/>
                <a:ext cx="2172967" cy="793679"/>
              </a:xfrm>
              <a:prstGeom prst="rect">
                <a:avLst/>
              </a:prstGeom>
              <a:blipFill rotWithShape="1">
                <a:blip r:embed="rId2"/>
                <a:stretch>
                  <a:fillRect r="-5337" b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67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70" y="2030776"/>
            <a:ext cx="3086830" cy="296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3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1950"/>
            <a:ext cx="937259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4F81BD"/>
                </a:solidFill>
                <a:ea typeface="MS Mincho"/>
                <a:cs typeface="Times New Roman"/>
              </a:rPr>
              <a:t>Sample Problem 3</a:t>
            </a:r>
            <a:r>
              <a:rPr lang="en-US" sz="2400" dirty="0">
                <a:solidFill>
                  <a:srgbClr val="4F81BD"/>
                </a:solidFill>
                <a:ea typeface="MS Mincho"/>
                <a:cs typeface="Times New Roman"/>
              </a:rPr>
              <a:t>:</a:t>
            </a:r>
            <a:r>
              <a:rPr lang="en-US" sz="2400" dirty="0">
                <a:ea typeface="MS Mincho"/>
                <a:cs typeface="Times New Roman"/>
              </a:rPr>
              <a:t> </a:t>
            </a:r>
            <a:r>
              <a:rPr lang="en-US" sz="2400" b="1" dirty="0">
                <a:ea typeface="MS Mincho"/>
                <a:cs typeface="Times New Roman"/>
              </a:rPr>
              <a:t>Use the graph of each function to describe its end behavior. Support the conjecture numerically.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899" y="1355215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61147" y="1189209"/>
                <a:ext cx="2172967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47" y="1189209"/>
                <a:ext cx="2172967" cy="793679"/>
              </a:xfrm>
              <a:prstGeom prst="rect">
                <a:avLst/>
              </a:prstGeom>
              <a:blipFill rotWithShape="1">
                <a:blip r:embed="rId2"/>
                <a:stretch>
                  <a:fillRect r="-5322" b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67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09336" y="1514649"/>
            <a:ext cx="4153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From the graph, it appears that: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800600" y="2017752"/>
                <a:ext cx="32794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→</m:t>
                    </m:r>
                    <m:r>
                      <a:rPr lang="en-US" sz="2400" b="1" i="1" smtClean="0">
                        <a:effectLst/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2400" b="1" i="1" smtClean="0">
                        <a:effectLst/>
                        <a:latin typeface="Cambria Math"/>
                        <a:ea typeface="MS Mincho"/>
                        <a:cs typeface="Times New Roman"/>
                      </a:rPr>
                      <m:t>𝟒</m:t>
                    </m:r>
                    <m:r>
                      <a:rPr lang="en-US" sz="2400" b="1" i="1" smtClean="0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400" b="1" i="1" smtClean="0">
                        <a:effectLst/>
                        <a:latin typeface="Cambria Math"/>
                        <a:ea typeface="MS Mincho"/>
                        <a:cs typeface="Times New Roman"/>
                      </a:rPr>
                      <m:t>𝒂𝒔</m:t>
                    </m:r>
                    <m:r>
                      <a:rPr lang="en-US" sz="2400" b="1" i="1" smtClean="0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400" b="1" i="1" smtClean="0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400" b="1" i="1" smtClean="0">
                        <a:effectLst/>
                        <a:latin typeface="Cambria Math"/>
                        <a:ea typeface="Cambria Math"/>
                        <a:cs typeface="Times New Roman"/>
                      </a:rPr>
                      <m:t>→−∞</m:t>
                    </m:r>
                  </m:oMath>
                </a14:m>
                <a:r>
                  <a:rPr lang="en-US" sz="2400" b="1" dirty="0">
                    <a:ea typeface="MS Mincho"/>
                    <a:cs typeface="Times New Roman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017752"/>
                <a:ext cx="327948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676" t="-10526" r="-409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800600" y="2353306"/>
                <a:ext cx="30502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→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𝟒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𝒂𝒔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/>
                      </a:rPr>
                      <m:t>→∞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ea typeface="MS Mincho"/>
                    <a:cs typeface="Times New Roman"/>
                  </a:rPr>
                  <a:t> 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353306"/>
                <a:ext cx="3050259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800" t="-10526" r="-420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709336" y="2863886"/>
            <a:ext cx="4520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The table supports this conjecture.</a:t>
            </a:r>
          </a:p>
        </p:txBody>
      </p:sp>
      <p:pic>
        <p:nvPicPr>
          <p:cNvPr id="14" name="Picture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25" y="1982888"/>
            <a:ext cx="3067337" cy="28507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3210013"/>
                  </p:ext>
                </p:extLst>
              </p:nvPr>
            </p:nvGraphicFramePr>
            <p:xfrm>
              <a:off x="4267200" y="3357529"/>
              <a:ext cx="4777353" cy="11192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1673"/>
                    <a:gridCol w="903136"/>
                    <a:gridCol w="903136"/>
                    <a:gridCol w="903136"/>
                    <a:gridCol w="903136"/>
                    <a:gridCol w="903136"/>
                  </a:tblGrid>
                  <a:tr h="55961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1">
                                        <a:effectLst/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61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𝟗𝟗𝟖𝟗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𝟗𝟖𝟗𝟎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𝟐𝟓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𝟒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𝟎𝟎𝟏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𝟒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𝟎𝟎𝟏𝟏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3210013"/>
                  </p:ext>
                </p:extLst>
              </p:nvPr>
            </p:nvGraphicFramePr>
            <p:xfrm>
              <a:off x="4267200" y="3357529"/>
              <a:ext cx="4777353" cy="11192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1673"/>
                    <a:gridCol w="903136"/>
                    <a:gridCol w="903136"/>
                    <a:gridCol w="903136"/>
                    <a:gridCol w="903136"/>
                    <a:gridCol w="903136"/>
                  </a:tblGrid>
                  <a:tr h="559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t="-6522" r="-172325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9054" t="-6522" r="-40067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29054" t="-6522" r="-30067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27517" t="-6522" r="-19865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329730" t="-6522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429730" t="-6522" b="-100000"/>
                          </a:stretch>
                        </a:blipFill>
                      </a:tcPr>
                    </a:tc>
                  </a:tr>
                  <a:tr h="559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t="-107692" r="-1723256" b="-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9054" t="-107692" r="-400676" b="-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29054" t="-107692" r="-300676" b="-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27517" t="-107692" r="-198658" b="-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329730" t="-107692" r="-100000" b="-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429730" t="-107692" b="-10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778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 smtClean="0">
                <a:latin typeface="Cambria" panose="02040503050406030204" pitchFamily="18" charset="0"/>
              </a:rPr>
              <a:t>   </a:t>
            </a:r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4800" y="438150"/>
                <a:ext cx="8429625" cy="5099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u="sng" dirty="0">
                    <a:solidFill>
                      <a:srgbClr val="4F81BD"/>
                    </a:solidFill>
                    <a:ea typeface="Times New Roman"/>
                    <a:cs typeface="Calibri"/>
                  </a:rPr>
                  <a:t>Increasing, Decreasing, and Constant Functions </a:t>
                </a:r>
                <a:endParaRPr lang="en-US" sz="2400" dirty="0">
                  <a:ea typeface="MS Mincho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dirty="0">
                    <a:ea typeface="Times New Roman"/>
                    <a:cs typeface="Calibri"/>
                  </a:rPr>
                  <a:t>A function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is increasing on an interval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Times New Roman"/>
                        <a:cs typeface="Calibri"/>
                      </a:rPr>
                      <m:t>𝑰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if and only if for every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𝒂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𝒃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contained in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Times New Roman"/>
                        <a:cs typeface="Calibri"/>
                      </a:rPr>
                      <m:t>𝑰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2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𝒂</m:t>
                        </m:r>
                      </m:e>
                    </m:d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&lt;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2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2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, whenever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𝒂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&lt;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𝒃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.</a:t>
                </a:r>
                <a:endParaRPr lang="en-US" sz="2200" dirty="0">
                  <a:ea typeface="MS Mincho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dirty="0">
                    <a:ea typeface="Times New Roman"/>
                    <a:cs typeface="Calibri"/>
                  </a:rPr>
                  <a:t>A function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is decreasing on an interval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Times New Roman"/>
                        <a:cs typeface="Calibri"/>
                      </a:rPr>
                      <m:t>𝑰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if and only if for every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𝒂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𝒃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contained in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Times New Roman"/>
                        <a:cs typeface="Calibri"/>
                      </a:rPr>
                      <m:t>𝑰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2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2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𝒂</m:t>
                        </m:r>
                      </m:e>
                    </m:d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&gt;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2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2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 whenever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Times New Roman"/>
                        <a:cs typeface="Calibri"/>
                      </a:rPr>
                      <m:t>𝒂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&lt;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𝒃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.</a:t>
                </a:r>
                <a:endParaRPr lang="en-US" sz="2200" dirty="0">
                  <a:ea typeface="MS Mincho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dirty="0">
                    <a:ea typeface="Times New Roman"/>
                    <a:cs typeface="Calibri"/>
                  </a:rPr>
                  <a:t>A function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remains constant on an interval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Times New Roman"/>
                        <a:cs typeface="Calibri"/>
                      </a:rPr>
                      <m:t>𝑰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if and only if for every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𝒂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𝒃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contained in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Times New Roman"/>
                        <a:cs typeface="Calibri"/>
                      </a:rPr>
                      <m:t>𝑰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2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2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𝒂</m:t>
                        </m:r>
                      </m:e>
                    </m:d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2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2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whenever </a:t>
                </a:r>
                <a14:m>
                  <m:oMath xmlns:m="http://schemas.openxmlformats.org/officeDocument/2006/math"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𝒂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&lt;</m:t>
                    </m:r>
                    <m:r>
                      <a:rPr lang="en-US" sz="22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𝒃</m:t>
                    </m:r>
                  </m:oMath>
                </a14:m>
                <a:r>
                  <a:rPr lang="en-US" sz="2200" dirty="0">
                    <a:ea typeface="Times New Roman"/>
                    <a:cs typeface="Calibri"/>
                  </a:rPr>
                  <a:t>  .</a:t>
                </a:r>
                <a:endParaRPr lang="en-US" sz="2200" dirty="0">
                  <a:ea typeface="MS Mincho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dirty="0">
                    <a:ea typeface="Times New Roman"/>
                    <a:cs typeface="Calibri"/>
                  </a:rPr>
                  <a:t>Points in the domain of a function where the function changes from increasing to decreasing or from decreasing to increasing are called </a:t>
                </a:r>
                <a:r>
                  <a:rPr lang="en-US" sz="2200" b="1" dirty="0">
                    <a:ea typeface="Times New Roman"/>
                    <a:cs typeface="Calibri"/>
                  </a:rPr>
                  <a:t>critical points.</a:t>
                </a:r>
                <a:endParaRPr lang="en-US" sz="2200" dirty="0">
                  <a:ea typeface="MS Mincho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sz="2200" dirty="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38150"/>
                <a:ext cx="8429625" cy="5099601"/>
              </a:xfrm>
              <a:prstGeom prst="rect">
                <a:avLst/>
              </a:prstGeom>
              <a:blipFill rotWithShape="1">
                <a:blip r:embed="rId2"/>
                <a:stretch>
                  <a:fillRect l="-868" t="-478" r="-1735" b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8734425" y="8701088"/>
            <a:ext cx="190500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415" y="4565651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2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Continuity, End Behavior, and Limits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7200" y="666750"/>
                <a:ext cx="8382000" cy="4484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  <a:tabLst>
                    <a:tab pos="1605915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ea typeface="MS Mincho"/>
                    <a:cs typeface="Calibri"/>
                  </a:rPr>
                  <a:t>The </a:t>
                </a:r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concept of approaching a value without necessarily ever reaching it is called </a:t>
                </a:r>
                <a:r>
                  <a:rPr lang="en-US" sz="2800" b="1" dirty="0">
                    <a:solidFill>
                      <a:srgbClr val="000000"/>
                    </a:solidFill>
                    <a:ea typeface="MS Mincho"/>
                    <a:cs typeface="Calibri"/>
                  </a:rPr>
                  <a:t>a limit. </a:t>
                </a:r>
                <a:endParaRPr lang="en-US" sz="2800" b="1" dirty="0" smtClean="0">
                  <a:solidFill>
                    <a:srgbClr val="000000"/>
                  </a:solidFill>
                  <a:ea typeface="MS Mincho"/>
                  <a:cs typeface="Calibri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  <a:tabLst>
                    <a:tab pos="1605915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If the value of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approaches a unique value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MS Mincho"/>
                        <a:cs typeface="Calibri"/>
                      </a:rPr>
                      <m:t> 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MS Mincho"/>
                        <a:cs typeface="Calibri"/>
                      </a:rPr>
                      <m:t>𝑳</m:t>
                    </m:r>
                  </m:oMath>
                </a14:m>
                <a:r>
                  <a:rPr lang="en-US" sz="2800" b="1" dirty="0">
                    <a:solidFill>
                      <a:srgbClr val="000000"/>
                    </a:solidFill>
                    <a:ea typeface="MS Mincho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 approaches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 from each side, then the limit of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 approaches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 is</a:t>
                </a:r>
                <a:r>
                  <a:rPr lang="en-US" sz="2800" b="1" dirty="0">
                    <a:solidFill>
                      <a:srgbClr val="000000"/>
                    </a:solidFill>
                    <a:ea typeface="MS Mincho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MS Mincho"/>
                        <a:cs typeface="Calibri"/>
                      </a:rPr>
                      <m:t>𝑳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MS Mincho"/>
                        <a:cs typeface="Calibri"/>
                      </a:rPr>
                      <m:t>.  </m:t>
                    </m:r>
                  </m:oMath>
                </a14:m>
                <a:endParaRPr lang="en-US" sz="2800" b="1" i="1" dirty="0" smtClean="0">
                  <a:solidFill>
                    <a:srgbClr val="000000"/>
                  </a:solidFill>
                  <a:effectLst/>
                  <a:latin typeface="Cambria Math"/>
                  <a:ea typeface="MS Mincho"/>
                  <a:cs typeface="Calibri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  <a:tabLst>
                    <a:tab pos="1605915" algn="l"/>
                  </a:tabLst>
                </a:pP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MS Mincho"/>
                        <a:cs typeface="Calibri"/>
                      </a:rPr>
                      <m:t> 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/>
                            <a:cs typeface="Calibri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</m:ctrlPr>
                          </m:limLowPr>
                          <m:e>
                            <m:r>
                              <a:rPr lang="en-US" sz="2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𝒙</m:t>
                            </m:r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  <m:t>→</m:t>
                            </m:r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  <m:t>𝒄</m:t>
                            </m:r>
                            <m:r>
                              <a:rPr lang="en-US" sz="2800" b="1"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𝒙</m:t>
                            </m:r>
                          </m:e>
                        </m:d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=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𝑳</m:t>
                        </m:r>
                      </m:e>
                    </m:func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 </a:t>
                </a:r>
                <a:endParaRPr lang="en-US" sz="2800" dirty="0">
                  <a:ea typeface="MS Mincho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  <a:tabLst>
                    <a:tab pos="1605915" algn="l"/>
                  </a:tabLst>
                </a:pPr>
                <a:endParaRPr lang="en-US" sz="2800" b="1" dirty="0">
                  <a:solidFill>
                    <a:srgbClr val="000000"/>
                  </a:solidFill>
                  <a:ea typeface="MS Mincho"/>
                  <a:cs typeface="Calibri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  <a:tabLst>
                    <a:tab pos="1605915" algn="l"/>
                  </a:tabLst>
                </a:pPr>
                <a:endParaRPr lang="en-US" sz="2800" dirty="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66750"/>
                <a:ext cx="8382000" cy="4484433"/>
              </a:xfrm>
              <a:prstGeom prst="rect">
                <a:avLst/>
              </a:prstGeom>
              <a:blipFill rotWithShape="1">
                <a:blip r:embed="rId3"/>
                <a:stretch>
                  <a:fillRect l="-1455" t="-543" r="-1309" b="-2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2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3" y="209550"/>
            <a:ext cx="91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4F81BD"/>
                </a:solidFill>
                <a:ea typeface="MS Mincho"/>
                <a:cs typeface="Times New Roman"/>
              </a:rPr>
              <a:t>Sample Problem 4</a:t>
            </a:r>
            <a:r>
              <a:rPr lang="en-US" sz="2400" dirty="0">
                <a:solidFill>
                  <a:srgbClr val="4F81BD"/>
                </a:solidFill>
                <a:ea typeface="MS Mincho"/>
                <a:cs typeface="Times New Roman"/>
              </a:rPr>
              <a:t>:</a:t>
            </a:r>
            <a:r>
              <a:rPr lang="en-US" sz="2400" dirty="0">
                <a:ea typeface="MS Mincho"/>
                <a:cs typeface="Times New Roman"/>
              </a:rPr>
              <a:t> </a:t>
            </a:r>
            <a:r>
              <a:rPr lang="en-US" sz="2400" b="1" dirty="0">
                <a:ea typeface="MS Mincho"/>
                <a:cs typeface="Times New Roman"/>
              </a:rPr>
              <a:t>Determine the interval(s) on which the function is increasing and the interval(s) on which the function is decreasing.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399" y="1138876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73394" y="1064142"/>
                <a:ext cx="2847253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𝟑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94" y="1064142"/>
                <a:ext cx="2847253" cy="470000"/>
              </a:xfrm>
              <a:prstGeom prst="rect">
                <a:avLst/>
              </a:prstGeom>
              <a:blipFill rotWithShape="1">
                <a:blip r:embed="rId3"/>
                <a:stretch>
                  <a:fillRect l="-427" t="-7792" r="-4060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38" y="1570026"/>
            <a:ext cx="3564962" cy="336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1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3" y="209550"/>
            <a:ext cx="91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4F81BD"/>
                </a:solidFill>
                <a:ea typeface="MS Mincho"/>
                <a:cs typeface="Times New Roman"/>
              </a:rPr>
              <a:t>Sample Problem 4</a:t>
            </a:r>
            <a:r>
              <a:rPr lang="en-US" sz="2400" dirty="0">
                <a:solidFill>
                  <a:srgbClr val="4F81BD"/>
                </a:solidFill>
                <a:ea typeface="MS Mincho"/>
                <a:cs typeface="Times New Roman"/>
              </a:rPr>
              <a:t>:</a:t>
            </a:r>
            <a:r>
              <a:rPr lang="en-US" sz="2400" dirty="0">
                <a:ea typeface="MS Mincho"/>
                <a:cs typeface="Times New Roman"/>
              </a:rPr>
              <a:t> </a:t>
            </a:r>
            <a:r>
              <a:rPr lang="en-US" sz="2400" b="1" dirty="0">
                <a:ea typeface="MS Mincho"/>
                <a:cs typeface="Times New Roman"/>
              </a:rPr>
              <a:t>Determine the interval(s) on which the function is increasing and the interval(s) on which the function is decreasing.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399" y="1138876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73394" y="1064142"/>
                <a:ext cx="2847253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𝟑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94" y="1064142"/>
                <a:ext cx="2847253" cy="470000"/>
              </a:xfrm>
              <a:prstGeom prst="rect">
                <a:avLst/>
              </a:prstGeom>
              <a:blipFill rotWithShape="1">
                <a:blip r:embed="rId3"/>
                <a:stretch>
                  <a:fillRect l="-427" t="-7792" r="-4060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9" y="1534142"/>
            <a:ext cx="3564962" cy="3363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075334" y="1300304"/>
                <a:ext cx="4953000" cy="1955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From the graph, it appears that:</a:t>
                </a:r>
              </a:p>
              <a:p>
                <a:r>
                  <a:rPr lang="en-US" sz="2400" dirty="0" smtClean="0"/>
                  <a:t>A </a:t>
                </a:r>
                <a:r>
                  <a:rPr lang="en-US" sz="2400" dirty="0"/>
                  <a:t>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𝟑</m:t>
                    </m:r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𝟐</m:t>
                    </m:r>
                  </m:oMath>
                </a14:m>
                <a:r>
                  <a:rPr lang="en-US" sz="2400" dirty="0"/>
                  <a:t>   </a:t>
                </a:r>
                <a:r>
                  <a:rPr lang="en-US" sz="2400" dirty="0" smtClean="0"/>
                  <a:t>is </a:t>
                </a:r>
                <a:r>
                  <a:rPr lang="en-US" sz="2400" dirty="0"/>
                  <a:t>decreasing for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&lt;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𝟏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.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𝟓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A </a:t>
                </a:r>
                <a:r>
                  <a:rPr lang="en-US" sz="2400" dirty="0"/>
                  <a:t>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𝟑</m:t>
                    </m:r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24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𝟐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is increasing for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&gt;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𝟏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.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𝟓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334" y="1300304"/>
                <a:ext cx="4953000" cy="1955664"/>
              </a:xfrm>
              <a:prstGeom prst="rect">
                <a:avLst/>
              </a:prstGeom>
              <a:blipFill rotWithShape="1">
                <a:blip r:embed="rId5"/>
                <a:stretch>
                  <a:fillRect l="-1970" t="-2492" r="-2586" b="-6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 flipV="1">
            <a:off x="1676400" y="1809750"/>
            <a:ext cx="328930" cy="1221105"/>
          </a:xfrm>
          <a:prstGeom prst="straightConnector1">
            <a:avLst/>
          </a:prstGeom>
          <a:noFill/>
          <a:ln w="19050" cap="flat" cmpd="sng" algn="ctr">
            <a:solidFill>
              <a:srgbClr val="00B050"/>
            </a:solidFill>
            <a:prstDash val="solid"/>
            <a:headEnd type="stealth"/>
            <a:tailEnd type="none"/>
          </a:ln>
          <a:effectLst/>
        </p:spPr>
      </p:cxnSp>
      <p:cxnSp>
        <p:nvCxnSpPr>
          <p:cNvPr id="11" name="Straight Arrow Connector 10"/>
          <p:cNvCxnSpPr/>
          <p:nvPr/>
        </p:nvCxnSpPr>
        <p:spPr>
          <a:xfrm flipH="1">
            <a:off x="3200400" y="2010727"/>
            <a:ext cx="226060" cy="819150"/>
          </a:xfrm>
          <a:prstGeom prst="straightConnector1">
            <a:avLst/>
          </a:prstGeom>
          <a:noFill/>
          <a:ln w="19050" cap="flat" cmpd="sng" algn="ctr">
            <a:solidFill>
              <a:srgbClr val="002060"/>
            </a:solidFill>
            <a:prstDash val="solid"/>
            <a:headEnd type="stealth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28199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3" y="209550"/>
            <a:ext cx="91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4F81BD"/>
                </a:solidFill>
                <a:ea typeface="MS Mincho"/>
                <a:cs typeface="Times New Roman"/>
              </a:rPr>
              <a:t>Sample Problem 4</a:t>
            </a:r>
            <a:r>
              <a:rPr lang="en-US" sz="2400" dirty="0">
                <a:solidFill>
                  <a:srgbClr val="4F81BD"/>
                </a:solidFill>
                <a:ea typeface="MS Mincho"/>
                <a:cs typeface="Times New Roman"/>
              </a:rPr>
              <a:t>:</a:t>
            </a:r>
            <a:r>
              <a:rPr lang="en-US" sz="2400" dirty="0">
                <a:ea typeface="MS Mincho"/>
                <a:cs typeface="Times New Roman"/>
              </a:rPr>
              <a:t> </a:t>
            </a:r>
            <a:r>
              <a:rPr lang="en-US" sz="2400" b="1" dirty="0">
                <a:ea typeface="MS Mincho"/>
                <a:cs typeface="Times New Roman"/>
              </a:rPr>
              <a:t>Determine the interval(s) on which the function is increasing and the interval(s) on which the function is decreasing.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399" y="1138876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73394" y="1064142"/>
                <a:ext cx="2847253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𝟑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94" y="1064142"/>
                <a:ext cx="2847253" cy="470000"/>
              </a:xfrm>
              <a:prstGeom prst="rect">
                <a:avLst/>
              </a:prstGeom>
              <a:blipFill rotWithShape="1">
                <a:blip r:embed="rId3"/>
                <a:stretch>
                  <a:fillRect l="-427" t="-7792" r="-4060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9" y="1534142"/>
            <a:ext cx="3564962" cy="3363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43400" y="1539213"/>
            <a:ext cx="4520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The table supports this conjecture.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2960317"/>
                  </p:ext>
                </p:extLst>
              </p:nvPr>
            </p:nvGraphicFramePr>
            <p:xfrm>
              <a:off x="4114800" y="2190750"/>
              <a:ext cx="4748621" cy="1295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96789"/>
                    <a:gridCol w="741972"/>
                    <a:gridCol w="741972"/>
                    <a:gridCol w="741972"/>
                    <a:gridCol w="741972"/>
                    <a:gridCol w="741972"/>
                    <a:gridCol w="741972"/>
                  </a:tblGrid>
                  <a:tr h="6477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𝟏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4770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𝟐𝟓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𝟓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2960317"/>
                  </p:ext>
                </p:extLst>
              </p:nvPr>
            </p:nvGraphicFramePr>
            <p:xfrm>
              <a:off x="4114800" y="2190750"/>
              <a:ext cx="4748621" cy="1295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96789"/>
                    <a:gridCol w="741972"/>
                    <a:gridCol w="741972"/>
                    <a:gridCol w="741972"/>
                    <a:gridCol w="741972"/>
                    <a:gridCol w="741972"/>
                    <a:gridCol w="741972"/>
                  </a:tblGrid>
                  <a:tr h="647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5607" r="-1489796" b="-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0496" t="-5607" r="-503306" b="-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39344" t="-5607" r="-399180" b="-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39344" t="-5607" r="-299180" b="-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39344" t="-5607" r="-199180" b="-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42975" t="-5607" r="-100826" b="-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538525" t="-5607" b="-99065"/>
                          </a:stretch>
                        </a:blipFill>
                      </a:tcPr>
                    </a:tc>
                  </a:tr>
                  <a:tr h="647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106604" r="-14897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0496" t="-106604" r="-5033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39344" t="-106604" r="-3991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39344" t="-106604" r="-2991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39344" t="-106604" r="-1991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42975" t="-106604" r="-100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538525" t="-10660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1725560" y="1774032"/>
            <a:ext cx="328930" cy="1221105"/>
          </a:xfrm>
          <a:prstGeom prst="straightConnector1">
            <a:avLst/>
          </a:prstGeom>
          <a:noFill/>
          <a:ln w="19050" cap="flat" cmpd="sng" algn="ctr">
            <a:solidFill>
              <a:srgbClr val="00B050"/>
            </a:solidFill>
            <a:prstDash val="solid"/>
            <a:headEnd type="stealth"/>
            <a:tailEnd type="none"/>
          </a:ln>
          <a:effectLst/>
        </p:spPr>
      </p:cxnSp>
      <p:cxnSp>
        <p:nvCxnSpPr>
          <p:cNvPr id="12" name="Straight Arrow Connector 11"/>
          <p:cNvCxnSpPr/>
          <p:nvPr/>
        </p:nvCxnSpPr>
        <p:spPr>
          <a:xfrm flipH="1">
            <a:off x="3124200" y="1969423"/>
            <a:ext cx="226060" cy="819150"/>
          </a:xfrm>
          <a:prstGeom prst="straightConnector1">
            <a:avLst/>
          </a:prstGeom>
          <a:noFill/>
          <a:ln w="19050" cap="flat" cmpd="sng" algn="ctr">
            <a:solidFill>
              <a:srgbClr val="002060"/>
            </a:solidFill>
            <a:prstDash val="solid"/>
            <a:headEnd type="stealth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9102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3" y="209550"/>
            <a:ext cx="91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4F81BD"/>
                </a:solidFill>
                <a:ea typeface="MS Mincho"/>
                <a:cs typeface="Times New Roman"/>
              </a:rPr>
              <a:t>Sample Problem 4</a:t>
            </a:r>
            <a:r>
              <a:rPr lang="en-US" sz="2400" dirty="0">
                <a:solidFill>
                  <a:srgbClr val="4F81BD"/>
                </a:solidFill>
                <a:ea typeface="MS Mincho"/>
                <a:cs typeface="Times New Roman"/>
              </a:rPr>
              <a:t>:</a:t>
            </a:r>
            <a:r>
              <a:rPr lang="en-US" sz="2400" dirty="0">
                <a:ea typeface="MS Mincho"/>
                <a:cs typeface="Times New Roman"/>
              </a:rPr>
              <a:t> </a:t>
            </a:r>
            <a:r>
              <a:rPr lang="en-US" sz="2400" b="1" dirty="0">
                <a:ea typeface="MS Mincho"/>
                <a:cs typeface="Times New Roman"/>
              </a:rPr>
              <a:t>Determine the interval(s) on which the function is increasing and the interval(s) on which the function is decreasing.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727" y="1225211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73394" y="1064142"/>
                <a:ext cx="3975768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400" b="1" i="1"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𝟏𝟎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94" y="1064142"/>
                <a:ext cx="3975768" cy="783804"/>
              </a:xfrm>
              <a:prstGeom prst="rect">
                <a:avLst/>
              </a:prstGeom>
              <a:blipFill rotWithShape="1">
                <a:blip r:embed="rId3"/>
                <a:stretch>
                  <a:fillRect r="-2757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91" y="1827027"/>
            <a:ext cx="3409509" cy="316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3" y="209550"/>
            <a:ext cx="91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4F81BD"/>
                </a:solidFill>
                <a:ea typeface="MS Mincho"/>
                <a:cs typeface="Times New Roman"/>
              </a:rPr>
              <a:t>Sample Problem 4</a:t>
            </a:r>
            <a:r>
              <a:rPr lang="en-US" sz="2400" dirty="0">
                <a:solidFill>
                  <a:srgbClr val="4F81BD"/>
                </a:solidFill>
                <a:ea typeface="MS Mincho"/>
                <a:cs typeface="Times New Roman"/>
              </a:rPr>
              <a:t>:</a:t>
            </a:r>
            <a:r>
              <a:rPr lang="en-US" sz="2400" dirty="0">
                <a:ea typeface="MS Mincho"/>
                <a:cs typeface="Times New Roman"/>
              </a:rPr>
              <a:t> </a:t>
            </a:r>
            <a:r>
              <a:rPr lang="en-US" sz="2400" b="1" dirty="0">
                <a:ea typeface="MS Mincho"/>
                <a:cs typeface="Times New Roman"/>
              </a:rPr>
              <a:t>Determine the interval(s) on which the function is increasing and the interval(s) on which the function is decreasing.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727" y="1225211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73394" y="1064142"/>
                <a:ext cx="3975768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400" b="1" i="1"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𝟏𝟎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94" y="1064142"/>
                <a:ext cx="3975768" cy="783804"/>
              </a:xfrm>
              <a:prstGeom prst="rect">
                <a:avLst/>
              </a:prstGeom>
              <a:blipFill rotWithShape="1">
                <a:blip r:embed="rId3"/>
                <a:stretch>
                  <a:fillRect r="-2757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91" y="1827027"/>
            <a:ext cx="3409509" cy="31672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114800" y="1695389"/>
                <a:ext cx="4572000" cy="300248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400" dirty="0" smtClean="0"/>
                  <a:t>From the graph, it appears that:</a:t>
                </a:r>
              </a:p>
              <a:p>
                <a:pPr lvl="0"/>
                <a:r>
                  <a:rPr lang="en-US" sz="2400" dirty="0" smtClean="0"/>
                  <a:t>A </a:t>
                </a:r>
                <a:r>
                  <a:rPr lang="en-US" sz="2400" dirty="0"/>
                  <a:t>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𝟏𝟎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𝟐</m:t>
                    </m:r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r>
                  <a:rPr lang="en-US" sz="2400" dirty="0"/>
                  <a:t>is increasing: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&lt;−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𝟏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.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𝟔𝟔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  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𝒂𝒏𝒅</m:t>
                    </m:r>
                    <m:r>
                      <a:rPr lang="en-US" sz="2400" b="1" i="1" smtClean="0"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&gt;</m:t>
                    </m:r>
                    <m:r>
                      <a:rPr lang="en-US" sz="2400" b="1" i="1">
                        <a:latin typeface="Cambria Math"/>
                        <a:ea typeface="MS Mincho"/>
                        <a:cs typeface="Times New Roman"/>
                      </a:rPr>
                      <m:t>𝟐</m:t>
                    </m:r>
                  </m:oMath>
                </a14:m>
                <a:endParaRPr lang="en-US" sz="2400" dirty="0" smtClean="0"/>
              </a:p>
              <a:p>
                <a:pPr lvl="0"/>
                <a:r>
                  <a:rPr lang="en-US" sz="2400" dirty="0"/>
                  <a:t>A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𝟏𝟎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𝟐</m:t>
                    </m:r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r>
                  <a:rPr lang="en-US" sz="2400" dirty="0"/>
                  <a:t>is decreasing: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𝟏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.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𝟔𝟔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&lt;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&lt;</m:t>
                      </m:r>
                      <m:r>
                        <a:rPr lang="en-US" sz="2400" b="1" i="1" smtClean="0"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695389"/>
                <a:ext cx="4572000" cy="3002489"/>
              </a:xfrm>
              <a:prstGeom prst="rect">
                <a:avLst/>
              </a:prstGeom>
              <a:blipFill rotWithShape="1">
                <a:blip r:embed="rId5"/>
                <a:stretch>
                  <a:fillRect l="-2000" t="-1623" b="-3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1447800" y="3105150"/>
            <a:ext cx="58420" cy="819150"/>
          </a:xfrm>
          <a:prstGeom prst="straightConnector1">
            <a:avLst/>
          </a:prstGeom>
          <a:noFill/>
          <a:ln w="19050" cap="flat" cmpd="sng" algn="ctr">
            <a:solidFill>
              <a:srgbClr val="002060"/>
            </a:solidFill>
            <a:prstDash val="solid"/>
            <a:headEnd type="stealth"/>
            <a:tailEnd type="none"/>
          </a:ln>
          <a:effectLst/>
        </p:spPr>
      </p:cxnSp>
      <p:cxnSp>
        <p:nvCxnSpPr>
          <p:cNvPr id="11" name="Straight Arrow Connector 10"/>
          <p:cNvCxnSpPr/>
          <p:nvPr/>
        </p:nvCxnSpPr>
        <p:spPr>
          <a:xfrm flipH="1">
            <a:off x="2632068" y="3001076"/>
            <a:ext cx="58420" cy="819150"/>
          </a:xfrm>
          <a:prstGeom prst="straightConnector1">
            <a:avLst/>
          </a:prstGeom>
          <a:noFill/>
          <a:ln w="19050" cap="flat" cmpd="sng" algn="ctr">
            <a:solidFill>
              <a:srgbClr val="002060"/>
            </a:solidFill>
            <a:prstDash val="solid"/>
            <a:headEnd type="stealth"/>
            <a:tailEnd type="none"/>
          </a:ln>
          <a:effectLst/>
        </p:spPr>
      </p:cxnSp>
      <p:cxnSp>
        <p:nvCxnSpPr>
          <p:cNvPr id="12" name="Straight Arrow Connector 11"/>
          <p:cNvCxnSpPr/>
          <p:nvPr/>
        </p:nvCxnSpPr>
        <p:spPr>
          <a:xfrm flipH="1" flipV="1">
            <a:off x="2209800" y="2635316"/>
            <a:ext cx="160655" cy="1184910"/>
          </a:xfrm>
          <a:prstGeom prst="straightConnector1">
            <a:avLst/>
          </a:prstGeom>
          <a:noFill/>
          <a:ln w="19050" cap="flat" cmpd="sng" algn="ctr">
            <a:solidFill>
              <a:srgbClr val="00B050"/>
            </a:solidFill>
            <a:prstDash val="solid"/>
            <a:headEnd type="stealth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40385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3" y="209550"/>
            <a:ext cx="91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4F81BD"/>
                </a:solidFill>
                <a:ea typeface="MS Mincho"/>
                <a:cs typeface="Times New Roman"/>
              </a:rPr>
              <a:t>Sample Problem 4</a:t>
            </a:r>
            <a:r>
              <a:rPr lang="en-US" sz="2400" dirty="0">
                <a:solidFill>
                  <a:srgbClr val="4F81BD"/>
                </a:solidFill>
                <a:ea typeface="MS Mincho"/>
                <a:cs typeface="Times New Roman"/>
              </a:rPr>
              <a:t>:</a:t>
            </a:r>
            <a:r>
              <a:rPr lang="en-US" sz="2400" dirty="0">
                <a:solidFill>
                  <a:prstClr val="black"/>
                </a:solidFill>
                <a:ea typeface="MS Mincho"/>
                <a:cs typeface="Times New Roman"/>
              </a:rPr>
              <a:t> </a:t>
            </a:r>
            <a:r>
              <a:rPr lang="en-US" sz="2400" b="1" dirty="0">
                <a:solidFill>
                  <a:prstClr val="black"/>
                </a:solidFill>
                <a:ea typeface="MS Mincho"/>
                <a:cs typeface="Times New Roman"/>
              </a:rPr>
              <a:t>Determine the interval(s) on which the function is increasing and the interval(s) on which the function is decreasing.</a:t>
            </a:r>
            <a:endParaRPr lang="en-US" sz="2400" dirty="0">
              <a:solidFill>
                <a:prstClr val="black"/>
              </a:solidFill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727" y="1225211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b</a:t>
            </a:r>
            <a:r>
              <a:rPr lang="en-US" sz="2400" b="1" dirty="0" smtClean="0">
                <a:solidFill>
                  <a:prstClr val="black"/>
                </a:solidFill>
              </a:rPr>
              <a:t>.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73394" y="1064142"/>
                <a:ext cx="3975768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</m:sup>
                      </m:sSup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𝟏𝟎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94" y="1064142"/>
                <a:ext cx="3975768" cy="783804"/>
              </a:xfrm>
              <a:prstGeom prst="rect">
                <a:avLst/>
              </a:prstGeom>
              <a:blipFill rotWithShape="1">
                <a:blip r:embed="rId3"/>
                <a:stretch>
                  <a:fillRect r="-2757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91" y="1827027"/>
            <a:ext cx="3409509" cy="31672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14800" y="169538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The table supports this conjecture.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447800" y="3105150"/>
            <a:ext cx="58420" cy="819150"/>
          </a:xfrm>
          <a:prstGeom prst="straightConnector1">
            <a:avLst/>
          </a:prstGeom>
          <a:noFill/>
          <a:ln w="19050" cap="flat" cmpd="sng" algn="ctr">
            <a:solidFill>
              <a:srgbClr val="002060"/>
            </a:solidFill>
            <a:prstDash val="solid"/>
            <a:headEnd type="stealth"/>
            <a:tailEnd type="none"/>
          </a:ln>
          <a:effectLst/>
        </p:spPr>
      </p:cxnSp>
      <p:cxnSp>
        <p:nvCxnSpPr>
          <p:cNvPr id="11" name="Straight Arrow Connector 10"/>
          <p:cNvCxnSpPr/>
          <p:nvPr/>
        </p:nvCxnSpPr>
        <p:spPr>
          <a:xfrm flipH="1">
            <a:off x="2632068" y="3001076"/>
            <a:ext cx="58420" cy="819150"/>
          </a:xfrm>
          <a:prstGeom prst="straightConnector1">
            <a:avLst/>
          </a:prstGeom>
          <a:noFill/>
          <a:ln w="19050" cap="flat" cmpd="sng" algn="ctr">
            <a:solidFill>
              <a:srgbClr val="002060"/>
            </a:solidFill>
            <a:prstDash val="solid"/>
            <a:headEnd type="stealth"/>
            <a:tailEnd type="none"/>
          </a:ln>
          <a:effectLst/>
        </p:spPr>
      </p:cxnSp>
      <p:cxnSp>
        <p:nvCxnSpPr>
          <p:cNvPr id="12" name="Straight Arrow Connector 11"/>
          <p:cNvCxnSpPr/>
          <p:nvPr/>
        </p:nvCxnSpPr>
        <p:spPr>
          <a:xfrm flipH="1" flipV="1">
            <a:off x="2209800" y="2635316"/>
            <a:ext cx="160655" cy="1184910"/>
          </a:xfrm>
          <a:prstGeom prst="straightConnector1">
            <a:avLst/>
          </a:prstGeom>
          <a:noFill/>
          <a:ln w="19050" cap="flat" cmpd="sng" algn="ctr">
            <a:solidFill>
              <a:srgbClr val="00B050"/>
            </a:solidFill>
            <a:prstDash val="solid"/>
            <a:headEnd type="stealth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5316857"/>
                  </p:ext>
                </p:extLst>
              </p:nvPr>
            </p:nvGraphicFramePr>
            <p:xfrm>
              <a:off x="4114800" y="2360996"/>
              <a:ext cx="4800602" cy="173475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00038"/>
                    <a:gridCol w="750094"/>
                    <a:gridCol w="750094"/>
                    <a:gridCol w="750094"/>
                    <a:gridCol w="750094"/>
                    <a:gridCol w="750094"/>
                    <a:gridCol w="750094"/>
                  </a:tblGrid>
                  <a:tr h="86737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𝟔𝟔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Calibri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6737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solidFill>
                                      <a:srgbClr val="1F497D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𝟏𝟐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𝟔𝟓</m:t>
                                </m:r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𝟏𝟎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𝟓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MS Mincho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5316857"/>
                  </p:ext>
                </p:extLst>
              </p:nvPr>
            </p:nvGraphicFramePr>
            <p:xfrm>
              <a:off x="4114800" y="2360996"/>
              <a:ext cx="4800602" cy="173475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00038"/>
                    <a:gridCol w="750094"/>
                    <a:gridCol w="750094"/>
                    <a:gridCol w="750094"/>
                    <a:gridCol w="750094"/>
                    <a:gridCol w="750094"/>
                    <a:gridCol w="750094"/>
                  </a:tblGrid>
                  <a:tr h="8673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4196" r="-1508163" b="-99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9837" t="-4196" r="-500813" b="-99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38710" t="-4196" r="-396774" b="-99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40650" t="-4196" r="-300000" b="-99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40650" t="-4196" r="-200000" b="-99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40650" t="-4196" r="-100000" b="-99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540650" t="-4196" b="-99301"/>
                          </a:stretch>
                        </a:blipFill>
                      </a:tcPr>
                    </a:tc>
                  </a:tr>
                  <a:tr h="8673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104930" r="-150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9837" t="-104930" r="-500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38710" t="-104930" r="-3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40650" t="-104930" r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40650" t="-104930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40650" t="-10493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540650" t="-1049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4691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Continuity, End Behavior, and Limits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3409" y="539602"/>
                <a:ext cx="8382000" cy="3791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  <a:tabLst>
                    <a:tab pos="1605915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Functions that are not continuous are discontinuous. Graphs that are discontinuous can exhibit</a:t>
                </a:r>
                <a:r>
                  <a:rPr lang="en-US" sz="2800" dirty="0" smtClean="0">
                    <a:solidFill>
                      <a:srgbClr val="000000"/>
                    </a:solidFill>
                    <a:ea typeface="MS Mincho"/>
                    <a:cs typeface="Calibri"/>
                  </a:rPr>
                  <a:t>:</a:t>
                </a:r>
              </a:p>
              <a:p>
                <a:pPr marL="457200" indent="-457200">
                  <a:lnSpc>
                    <a:spcPct val="115000"/>
                  </a:lnSpc>
                  <a:spcAft>
                    <a:spcPts val="600"/>
                  </a:spcAft>
                  <a:buFont typeface="Arial" pitchFamily="34" charset="0"/>
                  <a:buChar char="•"/>
                  <a:tabLst>
                    <a:tab pos="1605915" algn="l"/>
                  </a:tabLst>
                </a:pPr>
                <a:r>
                  <a:rPr lang="en-US" sz="2800" b="1" dirty="0">
                    <a:solidFill>
                      <a:srgbClr val="000000"/>
                    </a:solidFill>
                    <a:ea typeface="MS Mincho"/>
                    <a:cs typeface="Calibri"/>
                  </a:rPr>
                  <a:t>	Infinite discontinuity </a:t>
                </a:r>
                <a:endParaRPr lang="en-US" sz="2800" b="1" dirty="0" smtClean="0">
                  <a:solidFill>
                    <a:srgbClr val="000000"/>
                  </a:solidFill>
                  <a:ea typeface="MS Mincho"/>
                  <a:cs typeface="Calibri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  <a:tabLst>
                    <a:tab pos="1605915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ea typeface="MS Mincho"/>
                    <a:cs typeface="Calibri"/>
                  </a:rPr>
                  <a:t>A </a:t>
                </a:r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function has an infinite discontinuity at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</m:oMath>
                </a14:m>
                <a:r>
                  <a:rPr lang="en-US" sz="2800" b="1" dirty="0" smtClean="0">
                    <a:solidFill>
                      <a:srgbClr val="000000"/>
                    </a:solidFill>
                    <a:ea typeface="MS Mincho"/>
                    <a:cs typeface="Calibri"/>
                  </a:rPr>
                  <a:t>,</a:t>
                </a:r>
                <a:r>
                  <a:rPr lang="en-US" sz="2800" b="1" dirty="0">
                    <a:solidFill>
                      <a:srgbClr val="000000"/>
                    </a:solidFill>
                    <a:ea typeface="MS Mincho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if the function value increases or decreases indefinitely as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srgbClr val="000000"/>
                    </a:solidFill>
                    <a:ea typeface="MS Mincho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approaches</a:t>
                </a:r>
                <a:r>
                  <a:rPr lang="en-US" sz="2800" b="1" dirty="0">
                    <a:solidFill>
                      <a:srgbClr val="000000"/>
                    </a:solidFill>
                    <a:ea typeface="MS Mincho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</m:oMath>
                </a14:m>
                <a:r>
                  <a:rPr lang="en-US" sz="2800" b="1" dirty="0">
                    <a:solidFill>
                      <a:srgbClr val="000000"/>
                    </a:solidFill>
                    <a:ea typeface="MS Mincho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from the left and </a:t>
                </a:r>
                <a:r>
                  <a:rPr lang="en-US" sz="2800" dirty="0" smtClean="0">
                    <a:solidFill>
                      <a:srgbClr val="000000"/>
                    </a:solidFill>
                    <a:ea typeface="MS Mincho"/>
                    <a:cs typeface="Calibri"/>
                  </a:rPr>
                  <a:t>right. </a:t>
                </a:r>
                <a:endParaRPr lang="en-US" sz="2800" dirty="0">
                  <a:solidFill>
                    <a:srgbClr val="000000"/>
                  </a:solidFill>
                  <a:ea typeface="MS Mincho"/>
                  <a:cs typeface="Calibri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  <a:tabLst>
                    <a:tab pos="1605915" algn="l"/>
                  </a:tabLst>
                </a:pPr>
                <a:endParaRPr lang="en-US" sz="2800" dirty="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09" y="539602"/>
                <a:ext cx="8382000" cy="3791807"/>
              </a:xfrm>
              <a:prstGeom prst="rect">
                <a:avLst/>
              </a:prstGeom>
              <a:blipFill rotWithShape="1">
                <a:blip r:embed="rId3"/>
                <a:stretch>
                  <a:fillRect l="-1527" t="-643" b="-2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14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Continuity, End Behavior, and Limits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3409" y="539602"/>
                <a:ext cx="8382000" cy="3219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  <a:tabLst>
                    <a:tab pos="1605915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Functions that are not continuous are discontinuous. Graphs that are discontinuous can exhibit</a:t>
                </a:r>
                <a:r>
                  <a:rPr lang="en-US" sz="2800" dirty="0" smtClean="0">
                    <a:solidFill>
                      <a:srgbClr val="000000"/>
                    </a:solidFill>
                    <a:ea typeface="MS Mincho"/>
                    <a:cs typeface="Calibri"/>
                  </a:rPr>
                  <a:t>:</a:t>
                </a: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/>
                  <a:buChar char=""/>
                  <a:tabLst>
                    <a:tab pos="1605915" algn="l"/>
                  </a:tabLst>
                </a:pPr>
                <a:r>
                  <a:rPr lang="en-US" sz="2800" b="1" dirty="0">
                    <a:solidFill>
                      <a:srgbClr val="000000"/>
                    </a:solidFill>
                    <a:ea typeface="MS Mincho"/>
                    <a:cs typeface="Calibri"/>
                  </a:rPr>
                  <a:t>	Jump </a:t>
                </a:r>
                <a:r>
                  <a:rPr lang="en-US" sz="2800" b="1" dirty="0" smtClean="0">
                    <a:solidFill>
                      <a:srgbClr val="000000"/>
                    </a:solidFill>
                    <a:ea typeface="MS Mincho"/>
                    <a:cs typeface="Calibri"/>
                  </a:rPr>
                  <a:t>discontinuity</a:t>
                </a:r>
                <a:endParaRPr lang="en-US" sz="2800" dirty="0">
                  <a:solidFill>
                    <a:srgbClr val="000000"/>
                  </a:solidFill>
                  <a:ea typeface="MS Mincho"/>
                  <a:cs typeface="Calibri"/>
                </a:endParaRPr>
              </a:p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1605915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ea typeface="MS Mincho"/>
                    <a:cs typeface="Calibri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A function has a jump discontinuity at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 if the limits of the function as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 approaches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 from the left and right exist but have two distinct values.</a:t>
                </a:r>
                <a:endParaRPr lang="en-US" sz="2800" dirty="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09" y="539602"/>
                <a:ext cx="8382000" cy="3219343"/>
              </a:xfrm>
              <a:prstGeom prst="rect">
                <a:avLst/>
              </a:prstGeom>
              <a:blipFill rotWithShape="1">
                <a:blip r:embed="rId3"/>
                <a:stretch>
                  <a:fillRect l="-1527" t="-758" r="-2036" b="-3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29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Continuity, End Behavior, and Limits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3409" y="539602"/>
                <a:ext cx="8382000" cy="3791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  <a:tabLst>
                    <a:tab pos="1605915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Functions that are not continuous are discontinuous. Graphs that are discontinuous can exhibit</a:t>
                </a:r>
                <a:r>
                  <a:rPr lang="en-US" sz="2800" dirty="0" smtClean="0">
                    <a:solidFill>
                      <a:srgbClr val="000000"/>
                    </a:solidFill>
                    <a:ea typeface="MS Mincho"/>
                    <a:cs typeface="Calibri"/>
                  </a:rPr>
                  <a:t>:</a:t>
                </a: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/>
                  <a:buChar char=""/>
                  <a:tabLst>
                    <a:tab pos="1605915" algn="l"/>
                  </a:tabLst>
                </a:pPr>
                <a:r>
                  <a:rPr lang="en-US" sz="2800" b="1" dirty="0" smtClean="0">
                    <a:solidFill>
                      <a:srgbClr val="000000"/>
                    </a:solidFill>
                    <a:ea typeface="MS Mincho"/>
                    <a:cs typeface="Calibri"/>
                  </a:rPr>
                  <a:t>Removable </a:t>
                </a:r>
                <a:r>
                  <a:rPr lang="en-US" sz="2800" b="1" dirty="0">
                    <a:solidFill>
                      <a:srgbClr val="000000"/>
                    </a:solidFill>
                    <a:ea typeface="MS Mincho"/>
                    <a:cs typeface="Calibri"/>
                  </a:rPr>
                  <a:t>discontinuity, also called point discontinuity </a:t>
                </a:r>
                <a:endParaRPr lang="en-US" sz="2800" dirty="0" smtClean="0">
                  <a:solidFill>
                    <a:srgbClr val="000000"/>
                  </a:solidFill>
                  <a:ea typeface="MS Mincho"/>
                  <a:cs typeface="Calibri"/>
                </a:endParaRPr>
              </a:p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1605915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  <a:ea typeface="MS Mincho"/>
                    <a:cs typeface="Calibri"/>
                  </a:rPr>
                  <a:t>Function </a:t>
                </a:r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has a removable discontinuity if the function is continuous everywhere except for a hole at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.</a:t>
                </a:r>
                <a:endParaRPr lang="en-US" sz="2800" dirty="0">
                  <a:ea typeface="MS Mincho"/>
                  <a:cs typeface="Times New Roman"/>
                </a:endParaRPr>
              </a:p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1605915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.</a:t>
                </a:r>
                <a:endParaRPr lang="en-US" sz="2800" dirty="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09" y="539602"/>
                <a:ext cx="8382000" cy="3791807"/>
              </a:xfrm>
              <a:prstGeom prst="rect">
                <a:avLst/>
              </a:prstGeom>
              <a:blipFill rotWithShape="1">
                <a:blip r:embed="rId3"/>
                <a:stretch>
                  <a:fillRect l="-1527" t="-643" r="-945" b="-2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0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Continuity, End Behavior, and Limits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54" y="466269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56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3409" y="209550"/>
                <a:ext cx="8382000" cy="530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600"/>
                  </a:spcAft>
                  <a:tabLst>
                    <a:tab pos="1605915" algn="l"/>
                  </a:tabLst>
                </a:pPr>
                <a:r>
                  <a:rPr lang="en-US" sz="3200" b="1" u="sng" dirty="0" smtClean="0">
                    <a:ea typeface="MS Mincho"/>
                    <a:cs typeface="Calibri"/>
                  </a:rPr>
                  <a:t>Continuity Test</a:t>
                </a:r>
                <a:endParaRPr lang="en-US" sz="2800" dirty="0">
                  <a:ea typeface="MS Mincho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  <a:tabLst>
                    <a:tab pos="1605915" algn="l"/>
                  </a:tabLst>
                </a:pPr>
                <a:r>
                  <a:rPr lang="en-US" sz="2800" dirty="0">
                    <a:ea typeface="MS Mincho"/>
                    <a:cs typeface="Calibri"/>
                  </a:rPr>
                  <a:t>A function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dirty="0">
                    <a:ea typeface="MS Mincho"/>
                    <a:cs typeface="Calibri"/>
                  </a:rPr>
                  <a:t> is continuous</a:t>
                </a:r>
                <a:r>
                  <a:rPr lang="en-US" sz="2800" b="1" dirty="0">
                    <a:ea typeface="MS Mincho"/>
                    <a:cs typeface="Calibri"/>
                  </a:rPr>
                  <a:t> </a:t>
                </a:r>
                <a:r>
                  <a:rPr lang="en-US" sz="2800" dirty="0">
                    <a:ea typeface="MS Mincho"/>
                    <a:cs typeface="Calibri"/>
                  </a:rPr>
                  <a:t>at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effectLst/>
                        <a:latin typeface="Cambria Math"/>
                        <a:ea typeface="MS Mincho"/>
                        <a:cs typeface="Times New Roman"/>
                      </a:rPr>
                      <m:t>  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𝒙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</m:oMath>
                </a14:m>
                <a:r>
                  <a:rPr lang="en-US" sz="2800" b="1" dirty="0" smtClean="0">
                    <a:ea typeface="MS Mincho"/>
                    <a:cs typeface="Calibri"/>
                  </a:rPr>
                  <a:t>,</a:t>
                </a:r>
                <a:r>
                  <a:rPr lang="en-US" sz="2800" b="1" dirty="0">
                    <a:ea typeface="MS Mincho"/>
                    <a:cs typeface="Calibri"/>
                  </a:rPr>
                  <a:t> </a:t>
                </a:r>
                <a:r>
                  <a:rPr lang="en-US" sz="2800" dirty="0">
                    <a:ea typeface="MS Mincho"/>
                    <a:cs typeface="Calibri"/>
                  </a:rPr>
                  <a:t>if it satisfies the following </a:t>
                </a:r>
                <a:r>
                  <a:rPr lang="en-US" sz="2800" dirty="0" smtClean="0">
                    <a:ea typeface="MS Mincho"/>
                    <a:cs typeface="Calibri"/>
                  </a:rPr>
                  <a:t>conditions</a:t>
                </a:r>
                <a:r>
                  <a:rPr lang="en-US" sz="2800" b="1" dirty="0" smtClean="0">
                    <a:ea typeface="MS Mincho"/>
                    <a:cs typeface="Calibri"/>
                  </a:rPr>
                  <a:t>:</a:t>
                </a:r>
                <a:endParaRPr lang="en-US" sz="2800" dirty="0">
                  <a:ea typeface="MS Mincho"/>
                  <a:cs typeface="Times New Roman"/>
                </a:endParaRPr>
              </a:p>
              <a:p>
                <a:pPr marL="514350" marR="0" lvl="0" indent="-514350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605915" algn="l"/>
                  </a:tabLst>
                </a:pP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800" i="1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</m:oMath>
                </a14:m>
                <a:r>
                  <a:rPr lang="en-US" sz="2800" dirty="0">
                    <a:ea typeface="MS Mincho"/>
                    <a:cs typeface="Calibri"/>
                  </a:rPr>
                  <a:t>is defined at</a:t>
                </a:r>
                <a:r>
                  <a:rPr lang="en-US" sz="2800" b="1" dirty="0">
                    <a:ea typeface="MS Mincho"/>
                    <a:cs typeface="Calibri"/>
                  </a:rPr>
                  <a:t> </a:t>
                </a:r>
                <a:r>
                  <a:rPr lang="en-US" sz="2800" b="1" dirty="0" smtClean="0">
                    <a:ea typeface="MS Mincho"/>
                    <a:cs typeface="Calibri"/>
                  </a:rPr>
                  <a:t>c.     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(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)</m:t>
                    </m:r>
                  </m:oMath>
                </a14:m>
                <a:r>
                  <a:rPr lang="en-US" sz="2800" dirty="0">
                    <a:ea typeface="MS Mincho"/>
                    <a:cs typeface="Calibri"/>
                  </a:rPr>
                  <a:t>exists.</a:t>
                </a:r>
                <a:endParaRPr lang="en-US" sz="2800" dirty="0">
                  <a:ea typeface="MS Mincho"/>
                  <a:cs typeface="Times New Roman"/>
                </a:endParaRPr>
              </a:p>
              <a:p>
                <a:pPr marL="514350" marR="0" lvl="0" indent="-514350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605915" algn="l"/>
                  </a:tabLst>
                </a:pP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 </m:t>
                    </m:r>
                  </m:oMath>
                </a14:m>
                <a:r>
                  <a:rPr lang="en-US" sz="2800" dirty="0">
                    <a:ea typeface="MS Mincho"/>
                    <a:cs typeface="Calibri"/>
                  </a:rPr>
                  <a:t>approaches the same function value to the left and right of</a:t>
                </a:r>
                <a:r>
                  <a:rPr lang="en-US" sz="2800" b="1" dirty="0">
                    <a:ea typeface="MS Mincho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Calibri"/>
                      </a:rPr>
                      <m:t>𝒄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Calibri"/>
                      </a:rPr>
                      <m:t>.</m:t>
                    </m:r>
                  </m:oMath>
                </a14:m>
                <a:r>
                  <a:rPr lang="en-US" sz="2800" b="1" dirty="0">
                    <a:ea typeface="MS Mincho"/>
                    <a:cs typeface="Calibri"/>
                  </a:rPr>
                  <a:t>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/>
                            <a:cs typeface="Calibri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</m:ctrlPr>
                          </m:limLowPr>
                          <m:e>
                            <m:r>
                              <a:rPr lang="en-US" sz="2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𝒙</m:t>
                            </m:r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  <m:t>→</m:t>
                            </m:r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  <m:t>𝒄</m:t>
                            </m:r>
                            <m:r>
                              <a:rPr lang="en-US" sz="2800" b="1"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2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MS Mincho"/>
                        <a:cs typeface="Calibri"/>
                      </a:rPr>
                      <m:t> 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MS Mincho"/>
                        <a:cs typeface="Calibri"/>
                      </a:rPr>
                      <m:t>𝒆𝒙𝒊𝒔𝒕𝒔</m:t>
                    </m:r>
                  </m:oMath>
                </a14:m>
                <a:endParaRPr lang="en-US" sz="2800" dirty="0">
                  <a:ea typeface="MS Mincho"/>
                  <a:cs typeface="Times New Roman"/>
                </a:endParaRPr>
              </a:p>
              <a:p>
                <a:pPr marL="514350" marR="0" lvl="0" indent="-514350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605915" algn="l"/>
                  </a:tabLst>
                </a:pPr>
                <a:r>
                  <a:rPr lang="en-US" sz="2800" dirty="0">
                    <a:ea typeface="MS Mincho"/>
                    <a:cs typeface="Calibri"/>
                  </a:rPr>
                  <a:t>The function value that</a:t>
                </a:r>
                <a:r>
                  <a:rPr lang="en-US" sz="2800" b="1" dirty="0">
                    <a:ea typeface="MS Mincho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dirty="0">
                    <a:ea typeface="MS Mincho"/>
                    <a:cs typeface="Calibri"/>
                  </a:rPr>
                  <a:t>approaches from each side of</a:t>
                </a:r>
                <a:r>
                  <a:rPr lang="en-US" sz="2800" b="1" dirty="0">
                    <a:ea typeface="MS Mincho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</m:oMath>
                </a14:m>
                <a:r>
                  <a:rPr lang="en-US" sz="2800" b="1" dirty="0">
                    <a:ea typeface="MS Mincho"/>
                    <a:cs typeface="Calibri"/>
                  </a:rPr>
                  <a:t> </a:t>
                </a:r>
                <a:r>
                  <a:rPr lang="en-US" sz="2800" dirty="0">
                    <a:ea typeface="MS Mincho"/>
                    <a:cs typeface="Calibri"/>
                  </a:rPr>
                  <a:t>is</a:t>
                </a:r>
                <a:r>
                  <a:rPr lang="en-US" sz="2800" b="1" dirty="0">
                    <a:ea typeface="MS Mincho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𝒄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.</m:t>
                    </m:r>
                  </m:oMath>
                </a14:m>
                <a:r>
                  <a:rPr lang="en-US" sz="2800" b="1" dirty="0">
                    <a:ea typeface="MS Mincho"/>
                    <a:cs typeface="Calibri"/>
                  </a:rPr>
                  <a:t>  </a:t>
                </a:r>
                <a:r>
                  <a:rPr lang="en-US" sz="2800" dirty="0">
                    <a:ea typeface="MS Mincho"/>
                    <a:cs typeface="Calibri"/>
                  </a:rPr>
                  <a:t>   </a:t>
                </a:r>
                <a:r>
                  <a:rPr lang="en-US" sz="2800" b="1" dirty="0">
                    <a:ea typeface="MS Mincho"/>
                    <a:cs typeface="Calibri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MS Mincho"/>
                            <a:cs typeface="Calibri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</m:ctrlPr>
                          </m:limLowPr>
                          <m:e>
                            <m:r>
                              <a:rPr lang="en-US" sz="2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𝒙</m:t>
                            </m:r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  <m:t>→</m:t>
                            </m:r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  <m:t>𝒄</m:t>
                            </m:r>
                            <m:r>
                              <a:rPr lang="en-US" sz="2800" b="1">
                                <a:effectLst/>
                                <a:latin typeface="Cambria Math"/>
                                <a:ea typeface="MS Mincho"/>
                                <a:cs typeface="Calibri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𝒙</m:t>
                            </m:r>
                          </m:e>
                        </m:d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=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𝒇</m:t>
                        </m:r>
                      </m:e>
                    </m:func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(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  <m:r>
                      <a:rPr lang="en-US" sz="2800" b="1" i="1">
                        <a:effectLst/>
                        <a:latin typeface="Cambria Math"/>
                        <a:ea typeface="MS Mincho"/>
                        <a:cs typeface="Times New Roman"/>
                      </a:rPr>
                      <m:t>)</m:t>
                    </m:r>
                  </m:oMath>
                </a14:m>
                <a:endParaRPr lang="en-US" sz="2800" dirty="0">
                  <a:ea typeface="MS Mincho"/>
                  <a:cs typeface="Times New Roman"/>
                </a:endParaRPr>
              </a:p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1605915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ea typeface="MS Mincho"/>
                    <a:cs typeface="Calibri"/>
                  </a:rPr>
                  <a:t>.</a:t>
                </a:r>
                <a:endParaRPr lang="en-US" sz="2800" dirty="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09" y="209550"/>
                <a:ext cx="8382000" cy="5306068"/>
              </a:xfrm>
              <a:prstGeom prst="rect">
                <a:avLst/>
              </a:prstGeom>
              <a:blipFill rotWithShape="1">
                <a:blip r:embed="rId3"/>
                <a:stretch>
                  <a:fillRect l="-1527" t="-689" r="-1818" b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16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65521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latin typeface="Cambria" panose="02040503050406030204" pitchFamily="18" charset="0"/>
              </a:rPr>
              <a:t> Continuity, End Behavior, and Limits</a:t>
            </a:r>
            <a:endParaRPr lang="en-US" sz="17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351235"/>
            <a:ext cx="89804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1605915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Sample Problem 1</a:t>
            </a:r>
            <a:r>
              <a:rPr lang="en-US" sz="2400" dirty="0">
                <a:solidFill>
                  <a:schemeClr val="accent1"/>
                </a:solidFill>
              </a:rPr>
              <a:t>:  </a:t>
            </a:r>
            <a:r>
              <a:rPr lang="en-US" sz="2400" b="1" dirty="0">
                <a:ea typeface="MS Mincho"/>
                <a:cs typeface="Times New Roman"/>
              </a:rPr>
              <a:t>Determine whether each function is continuous at the given x -values. Justify using the continuity test. If discontinuous, identify the type of </a:t>
            </a:r>
            <a:r>
              <a:rPr lang="en-US" sz="2400" b="1" dirty="0" smtClean="0">
                <a:ea typeface="MS Mincho"/>
                <a:cs typeface="Times New Roman"/>
              </a:rPr>
              <a:t>discontinuity.</a:t>
            </a:r>
            <a:endParaRPr lang="en-US" sz="2400" dirty="0">
              <a:ea typeface="MS Mincho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543" y="1563982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29150"/>
            <a:ext cx="3341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63982"/>
                <a:ext cx="4401590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MS Mincho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𝟑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𝒂𝒕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= </m:t>
                      </m:r>
                      <m:r>
                        <a:rPr lang="en-US" sz="2400" b="1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63982"/>
                <a:ext cx="4401590" cy="470000"/>
              </a:xfrm>
              <a:prstGeom prst="rect">
                <a:avLst/>
              </a:prstGeom>
              <a:blipFill rotWithShape="1">
                <a:blip r:embed="rId3"/>
                <a:stretch>
                  <a:fillRect l="-139" t="-7792" r="-263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99775"/>
            <a:ext cx="2971800" cy="271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3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3606</Words>
  <Application>Microsoft Office PowerPoint</Application>
  <PresentationFormat>On-screen Show (16:9)</PresentationFormat>
  <Paragraphs>388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Continuity, End Behavior, and Limits</vt:lpstr>
      <vt:lpstr>Continuity, End Behavior, and Limits</vt:lpstr>
      <vt:lpstr>Continuity, End Behavior, and Limits</vt:lpstr>
      <vt:lpstr>Continuity, End Behavior, and Limits</vt:lpstr>
      <vt:lpstr>Continuity, End Behavior, and Limits</vt:lpstr>
      <vt:lpstr>Continuity, End Behavior, and Limits</vt:lpstr>
      <vt:lpstr>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Continuity, End Behavior, and Limits</vt:lpstr>
      <vt:lpstr>Continuity, End Behavior, and Limits</vt:lpstr>
      <vt:lpstr> Continuity, End Behavior, and Limits</vt:lpstr>
      <vt:lpstr> Continuity, End Behavior, and Limits</vt:lpstr>
      <vt:lpstr>Continuity, End Behavior, and Limits</vt:lpstr>
      <vt:lpstr>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  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  <vt:lpstr> Continuity, End Behavior, and Limits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Snezana Calovska</cp:lastModifiedBy>
  <cp:revision>137</cp:revision>
  <dcterms:created xsi:type="dcterms:W3CDTF">2006-08-16T00:00:00Z</dcterms:created>
  <dcterms:modified xsi:type="dcterms:W3CDTF">2017-06-23T13:02:54Z</dcterms:modified>
</cp:coreProperties>
</file>